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1"/>
  </p:notesMasterIdLst>
  <p:handoutMasterIdLst>
    <p:handoutMasterId r:id="rId32"/>
  </p:handoutMasterIdLst>
  <p:sldIdLst>
    <p:sldId id="256" r:id="rId3"/>
    <p:sldId id="296" r:id="rId4"/>
    <p:sldId id="294" r:id="rId5"/>
    <p:sldId id="270" r:id="rId6"/>
    <p:sldId id="271" r:id="rId7"/>
    <p:sldId id="273" r:id="rId8"/>
    <p:sldId id="274" r:id="rId9"/>
    <p:sldId id="276" r:id="rId10"/>
    <p:sldId id="277" r:id="rId11"/>
    <p:sldId id="278" r:id="rId12"/>
    <p:sldId id="279" r:id="rId13"/>
    <p:sldId id="280" r:id="rId14"/>
    <p:sldId id="281" r:id="rId15"/>
    <p:sldId id="298"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5" r:id="rId29"/>
    <p:sldId id="297"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84447" autoAdjust="0"/>
  </p:normalViewPr>
  <p:slideViewPr>
    <p:cSldViewPr snapToGrid="0" showGuides="1">
      <p:cViewPr varScale="1">
        <p:scale>
          <a:sx n="66" d="100"/>
          <a:sy n="66" d="100"/>
        </p:scale>
        <p:origin x="2934" y="66"/>
      </p:cViewPr>
      <p:guideLst>
        <p:guide orient="horz" pos="2160"/>
        <p:guide pos="2880"/>
      </p:guideLst>
    </p:cSldViewPr>
  </p:slideViewPr>
  <p:notesTextViewPr>
    <p:cViewPr>
      <p:scale>
        <a:sx n="1" d="1"/>
        <a:sy n="1" d="1"/>
      </p:scale>
      <p:origin x="0" y="0"/>
    </p:cViewPr>
  </p:notesTextViewPr>
  <p:notesViewPr>
    <p:cSldViewPr snapToGrid="0" showGuides="1">
      <p:cViewPr varScale="1">
        <p:scale>
          <a:sx n="83" d="100"/>
          <a:sy n="83" d="100"/>
        </p:scale>
        <p:origin x="1404"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1B4F62-8EE4-4E8F-8212-7849B764E34D}" type="doc">
      <dgm:prSet loTypeId="urn:microsoft.com/office/officeart/2005/8/layout/hProcess9" loCatId="process" qsTypeId="urn:microsoft.com/office/officeart/2005/8/quickstyle/simple1" qsCatId="simple" csTypeId="urn:microsoft.com/office/officeart/2005/8/colors/accent1_2" csCatId="accent1" phldr="1"/>
      <dgm:spPr/>
    </dgm:pt>
    <dgm:pt modelId="{1E86B343-CAEE-4620-953F-EB7AAF4AB70F}">
      <dgm:prSet phldrT="[Texto]"/>
      <dgm:spPr/>
      <dgm:t>
        <a:bodyPr/>
        <a:lstStyle/>
        <a:p>
          <a:r>
            <a:rPr lang="pt-BR" dirty="0" smtClean="0"/>
            <a:t>Levantamento bibliográfico</a:t>
          </a:r>
          <a:endParaRPr lang="pt-BR" dirty="0"/>
        </a:p>
      </dgm:t>
    </dgm:pt>
    <dgm:pt modelId="{07EE2716-5B0A-40A6-9D47-1FCED082E298}" type="parTrans" cxnId="{D8AAE281-2160-4441-907C-51BBCE914217}">
      <dgm:prSet/>
      <dgm:spPr/>
      <dgm:t>
        <a:bodyPr/>
        <a:lstStyle/>
        <a:p>
          <a:endParaRPr lang="pt-BR"/>
        </a:p>
      </dgm:t>
    </dgm:pt>
    <dgm:pt modelId="{D5B3C1F3-829C-478F-8653-E3468949A895}" type="sibTrans" cxnId="{D8AAE281-2160-4441-907C-51BBCE914217}">
      <dgm:prSet/>
      <dgm:spPr/>
      <dgm:t>
        <a:bodyPr/>
        <a:lstStyle/>
        <a:p>
          <a:endParaRPr lang="pt-BR"/>
        </a:p>
      </dgm:t>
    </dgm:pt>
    <dgm:pt modelId="{F7615556-2815-47CC-9377-50AAFD100122}">
      <dgm:prSet phldrT="[Texto]"/>
      <dgm:spPr/>
      <dgm:t>
        <a:bodyPr/>
        <a:lstStyle/>
        <a:p>
          <a:r>
            <a:rPr lang="pt-BR" dirty="0" smtClean="0"/>
            <a:t>Desenvolvimento</a:t>
          </a:r>
          <a:endParaRPr lang="pt-BR" dirty="0"/>
        </a:p>
      </dgm:t>
    </dgm:pt>
    <dgm:pt modelId="{E0F68FB4-FC06-4159-865E-D48765C8FDCD}" type="parTrans" cxnId="{816E61C1-594D-4971-8ED1-FC9BE8011029}">
      <dgm:prSet/>
      <dgm:spPr/>
      <dgm:t>
        <a:bodyPr/>
        <a:lstStyle/>
        <a:p>
          <a:endParaRPr lang="pt-BR"/>
        </a:p>
      </dgm:t>
    </dgm:pt>
    <dgm:pt modelId="{CC114F69-CCB7-48D6-B44A-5970F88495A8}" type="sibTrans" cxnId="{816E61C1-594D-4971-8ED1-FC9BE8011029}">
      <dgm:prSet/>
      <dgm:spPr/>
      <dgm:t>
        <a:bodyPr/>
        <a:lstStyle/>
        <a:p>
          <a:endParaRPr lang="pt-BR"/>
        </a:p>
      </dgm:t>
    </dgm:pt>
    <dgm:pt modelId="{F7603FF8-88EF-4A0F-819C-F4A0C2D90C12}">
      <dgm:prSet phldrT="[Texto]"/>
      <dgm:spPr/>
      <dgm:t>
        <a:bodyPr/>
        <a:lstStyle/>
        <a:p>
          <a:r>
            <a:rPr lang="pt-BR" dirty="0" smtClean="0"/>
            <a:t>Validação e documentação</a:t>
          </a:r>
          <a:endParaRPr lang="pt-BR" dirty="0"/>
        </a:p>
      </dgm:t>
    </dgm:pt>
    <dgm:pt modelId="{C9909565-318A-4DC6-BC58-8ED367D5005A}" type="parTrans" cxnId="{277DF9A2-550D-4108-861D-07B24CEFAAD9}">
      <dgm:prSet/>
      <dgm:spPr/>
      <dgm:t>
        <a:bodyPr/>
        <a:lstStyle/>
        <a:p>
          <a:endParaRPr lang="pt-BR"/>
        </a:p>
      </dgm:t>
    </dgm:pt>
    <dgm:pt modelId="{2E06ED5F-5FD7-495E-9E4A-9D34DAA9007F}" type="sibTrans" cxnId="{277DF9A2-550D-4108-861D-07B24CEFAAD9}">
      <dgm:prSet/>
      <dgm:spPr/>
      <dgm:t>
        <a:bodyPr/>
        <a:lstStyle/>
        <a:p>
          <a:endParaRPr lang="pt-BR"/>
        </a:p>
      </dgm:t>
    </dgm:pt>
    <dgm:pt modelId="{6D3C6A86-7029-4E7D-9709-DAEFAA054EBA}">
      <dgm:prSet phldrT="[Texto]"/>
      <dgm:spPr/>
      <dgm:t>
        <a:bodyPr/>
        <a:lstStyle/>
        <a:p>
          <a:r>
            <a:rPr lang="pt-BR" dirty="0" smtClean="0"/>
            <a:t>Trabalhos correlatos</a:t>
          </a:r>
          <a:endParaRPr lang="pt-BR" dirty="0"/>
        </a:p>
      </dgm:t>
    </dgm:pt>
    <dgm:pt modelId="{57A50F8A-82D2-436B-990F-0100F422DB0B}" type="parTrans" cxnId="{EBA20888-20D3-46C4-B626-E13EA0D6D657}">
      <dgm:prSet/>
      <dgm:spPr/>
      <dgm:t>
        <a:bodyPr/>
        <a:lstStyle/>
        <a:p>
          <a:endParaRPr lang="pt-BR"/>
        </a:p>
      </dgm:t>
    </dgm:pt>
    <dgm:pt modelId="{FF90684E-379C-4381-AECB-581974769FE2}" type="sibTrans" cxnId="{EBA20888-20D3-46C4-B626-E13EA0D6D657}">
      <dgm:prSet/>
      <dgm:spPr/>
      <dgm:t>
        <a:bodyPr/>
        <a:lstStyle/>
        <a:p>
          <a:endParaRPr lang="pt-BR"/>
        </a:p>
      </dgm:t>
    </dgm:pt>
    <dgm:pt modelId="{266ADA86-EF49-4315-BFDB-4EB3E2E69A30}">
      <dgm:prSet phldrT="[Texto]"/>
      <dgm:spPr/>
      <dgm:t>
        <a:bodyPr/>
        <a:lstStyle/>
        <a:p>
          <a:r>
            <a:rPr lang="pt-BR" dirty="0" smtClean="0"/>
            <a:t>Tecnologias disponíveis</a:t>
          </a:r>
          <a:endParaRPr lang="pt-BR" dirty="0"/>
        </a:p>
      </dgm:t>
    </dgm:pt>
    <dgm:pt modelId="{44DA6681-C554-4069-BEE8-8D7D03B3BB18}" type="parTrans" cxnId="{ED35414B-A06C-4641-A94F-CAE83D63F0C2}">
      <dgm:prSet/>
      <dgm:spPr/>
      <dgm:t>
        <a:bodyPr/>
        <a:lstStyle/>
        <a:p>
          <a:endParaRPr lang="pt-BR"/>
        </a:p>
      </dgm:t>
    </dgm:pt>
    <dgm:pt modelId="{A85C17C6-172B-49EF-9B82-6FB22189D047}" type="sibTrans" cxnId="{ED35414B-A06C-4641-A94F-CAE83D63F0C2}">
      <dgm:prSet/>
      <dgm:spPr/>
      <dgm:t>
        <a:bodyPr/>
        <a:lstStyle/>
        <a:p>
          <a:endParaRPr lang="pt-BR"/>
        </a:p>
      </dgm:t>
    </dgm:pt>
    <dgm:pt modelId="{24D19694-F2C5-4F37-8A92-71CF61CF2383}">
      <dgm:prSet phldrT="[Texto]"/>
      <dgm:spPr/>
      <dgm:t>
        <a:bodyPr/>
        <a:lstStyle/>
        <a:p>
          <a:r>
            <a:rPr lang="pt-BR" dirty="0" smtClean="0"/>
            <a:t>Adaptação para o AEDROMO</a:t>
          </a:r>
          <a:endParaRPr lang="pt-BR" dirty="0"/>
        </a:p>
      </dgm:t>
    </dgm:pt>
    <dgm:pt modelId="{06002F0B-86EE-4089-9323-4BEBCFA9C0E0}" type="parTrans" cxnId="{14A5594F-0446-4843-A464-9B54CF7051F6}">
      <dgm:prSet/>
      <dgm:spPr/>
      <dgm:t>
        <a:bodyPr/>
        <a:lstStyle/>
        <a:p>
          <a:endParaRPr lang="pt-BR"/>
        </a:p>
      </dgm:t>
    </dgm:pt>
    <dgm:pt modelId="{1B2E8FA3-775A-484D-AAB9-51910D0667A3}" type="sibTrans" cxnId="{14A5594F-0446-4843-A464-9B54CF7051F6}">
      <dgm:prSet/>
      <dgm:spPr/>
      <dgm:t>
        <a:bodyPr/>
        <a:lstStyle/>
        <a:p>
          <a:endParaRPr lang="pt-BR"/>
        </a:p>
      </dgm:t>
    </dgm:pt>
    <dgm:pt modelId="{4DD592E5-B413-47D0-9353-97F10111A0B1}">
      <dgm:prSet phldrT="[Texto]"/>
      <dgm:spPr/>
      <dgm:t>
        <a:bodyPr/>
        <a:lstStyle/>
        <a:p>
          <a:r>
            <a:rPr lang="pt-BR" dirty="0" smtClean="0"/>
            <a:t>Modelagem do software</a:t>
          </a:r>
          <a:endParaRPr lang="pt-BR" dirty="0"/>
        </a:p>
      </dgm:t>
    </dgm:pt>
    <dgm:pt modelId="{E2BAD0B8-DC1D-41C1-9B6F-76876E0F7AC1}" type="parTrans" cxnId="{CAC59FA4-9738-4DA3-8042-C72C72C89B3C}">
      <dgm:prSet/>
      <dgm:spPr/>
      <dgm:t>
        <a:bodyPr/>
        <a:lstStyle/>
        <a:p>
          <a:endParaRPr lang="pt-BR"/>
        </a:p>
      </dgm:t>
    </dgm:pt>
    <dgm:pt modelId="{3CB77F00-9985-4365-8028-6534CD5DCCC7}" type="sibTrans" cxnId="{CAC59FA4-9738-4DA3-8042-C72C72C89B3C}">
      <dgm:prSet/>
      <dgm:spPr/>
      <dgm:t>
        <a:bodyPr/>
        <a:lstStyle/>
        <a:p>
          <a:endParaRPr lang="pt-BR"/>
        </a:p>
      </dgm:t>
    </dgm:pt>
    <dgm:pt modelId="{DC40FD84-7ABC-4E85-9097-21F6B26923B3}">
      <dgm:prSet phldrT="[Texto]"/>
      <dgm:spPr/>
      <dgm:t>
        <a:bodyPr/>
        <a:lstStyle/>
        <a:p>
          <a:r>
            <a:rPr lang="pt-BR" dirty="0" smtClean="0"/>
            <a:t>Desenvolvimento e integração das bibliotecas</a:t>
          </a:r>
          <a:endParaRPr lang="pt-BR" dirty="0"/>
        </a:p>
      </dgm:t>
    </dgm:pt>
    <dgm:pt modelId="{BC49FFBD-AE39-4403-B153-51108BD30EC0}" type="parTrans" cxnId="{C54DC3D4-09C4-4C07-B0FF-514E8918B0B3}">
      <dgm:prSet/>
      <dgm:spPr/>
      <dgm:t>
        <a:bodyPr/>
        <a:lstStyle/>
        <a:p>
          <a:endParaRPr lang="pt-BR"/>
        </a:p>
      </dgm:t>
    </dgm:pt>
    <dgm:pt modelId="{C07748A8-71A8-4AD8-8F9F-68F2FFD1E320}" type="sibTrans" cxnId="{C54DC3D4-09C4-4C07-B0FF-514E8918B0B3}">
      <dgm:prSet/>
      <dgm:spPr/>
      <dgm:t>
        <a:bodyPr/>
        <a:lstStyle/>
        <a:p>
          <a:endParaRPr lang="pt-BR"/>
        </a:p>
      </dgm:t>
    </dgm:pt>
    <dgm:pt modelId="{DAFBEFF5-D040-4170-B01D-58ACF8EFA69E}">
      <dgm:prSet phldrT="[Texto]"/>
      <dgm:spPr/>
      <dgm:t>
        <a:bodyPr/>
        <a:lstStyle/>
        <a:p>
          <a:r>
            <a:rPr lang="pt-BR" dirty="0" smtClean="0"/>
            <a:t>Teste com simulador e robô real</a:t>
          </a:r>
          <a:endParaRPr lang="pt-BR" dirty="0"/>
        </a:p>
      </dgm:t>
    </dgm:pt>
    <dgm:pt modelId="{5D8B56AE-68A1-467F-8E63-DA5B72CF0809}" type="parTrans" cxnId="{2A9526D7-B5CA-4AEB-AA49-C8F864DDB713}">
      <dgm:prSet/>
      <dgm:spPr/>
      <dgm:t>
        <a:bodyPr/>
        <a:lstStyle/>
        <a:p>
          <a:endParaRPr lang="pt-BR"/>
        </a:p>
      </dgm:t>
    </dgm:pt>
    <dgm:pt modelId="{9E727B09-F145-477A-A1E3-2EFDA227ABBB}" type="sibTrans" cxnId="{2A9526D7-B5CA-4AEB-AA49-C8F864DDB713}">
      <dgm:prSet/>
      <dgm:spPr/>
      <dgm:t>
        <a:bodyPr/>
        <a:lstStyle/>
        <a:p>
          <a:endParaRPr lang="pt-BR"/>
        </a:p>
      </dgm:t>
    </dgm:pt>
    <dgm:pt modelId="{D998C1D9-025A-4E4A-A6CB-E9E039B584DB}">
      <dgm:prSet phldrT="[Texto]"/>
      <dgm:spPr/>
      <dgm:t>
        <a:bodyPr/>
        <a:lstStyle/>
        <a:p>
          <a:r>
            <a:rPr lang="pt-BR" dirty="0" smtClean="0"/>
            <a:t>Redação da monografia</a:t>
          </a:r>
          <a:endParaRPr lang="pt-BR" dirty="0"/>
        </a:p>
      </dgm:t>
    </dgm:pt>
    <dgm:pt modelId="{D5FBC637-4C96-477A-9155-DBCE0BE9D733}" type="parTrans" cxnId="{252FEA63-C421-431C-B524-8BFCA9EE3109}">
      <dgm:prSet/>
      <dgm:spPr/>
      <dgm:t>
        <a:bodyPr/>
        <a:lstStyle/>
        <a:p>
          <a:endParaRPr lang="pt-BR"/>
        </a:p>
      </dgm:t>
    </dgm:pt>
    <dgm:pt modelId="{0270B2AD-7160-459F-AAB3-3B4B257FF55C}" type="sibTrans" cxnId="{252FEA63-C421-431C-B524-8BFCA9EE3109}">
      <dgm:prSet/>
      <dgm:spPr/>
      <dgm:t>
        <a:bodyPr/>
        <a:lstStyle/>
        <a:p>
          <a:endParaRPr lang="pt-BR"/>
        </a:p>
      </dgm:t>
    </dgm:pt>
    <dgm:pt modelId="{125D0396-9C59-4237-A3DD-2F24BA3C8F63}" type="pres">
      <dgm:prSet presAssocID="{491B4F62-8EE4-4E8F-8212-7849B764E34D}" presName="CompostProcess" presStyleCnt="0">
        <dgm:presLayoutVars>
          <dgm:dir/>
          <dgm:resizeHandles val="exact"/>
        </dgm:presLayoutVars>
      </dgm:prSet>
      <dgm:spPr/>
    </dgm:pt>
    <dgm:pt modelId="{E1314ED8-B30D-46B3-A8B5-C258104AFCB4}" type="pres">
      <dgm:prSet presAssocID="{491B4F62-8EE4-4E8F-8212-7849B764E34D}" presName="arrow" presStyleLbl="bgShp" presStyleIdx="0" presStyleCnt="1"/>
      <dgm:spPr/>
    </dgm:pt>
    <dgm:pt modelId="{DA7608E1-4808-430D-8A76-E3EE5A5CB791}" type="pres">
      <dgm:prSet presAssocID="{491B4F62-8EE4-4E8F-8212-7849B764E34D}" presName="linearProcess" presStyleCnt="0"/>
      <dgm:spPr/>
    </dgm:pt>
    <dgm:pt modelId="{BBA44FA8-3FDC-4B97-A63C-77F5CCFEF5FC}" type="pres">
      <dgm:prSet presAssocID="{1E86B343-CAEE-4620-953F-EB7AAF4AB70F}" presName="textNode" presStyleLbl="node1" presStyleIdx="0" presStyleCnt="3">
        <dgm:presLayoutVars>
          <dgm:bulletEnabled val="1"/>
        </dgm:presLayoutVars>
      </dgm:prSet>
      <dgm:spPr/>
      <dgm:t>
        <a:bodyPr/>
        <a:lstStyle/>
        <a:p>
          <a:endParaRPr lang="pt-BR"/>
        </a:p>
      </dgm:t>
    </dgm:pt>
    <dgm:pt modelId="{4EF2E2B8-46D6-47CD-9C80-775CA7B5BFCF}" type="pres">
      <dgm:prSet presAssocID="{D5B3C1F3-829C-478F-8653-E3468949A895}" presName="sibTrans" presStyleCnt="0"/>
      <dgm:spPr/>
    </dgm:pt>
    <dgm:pt modelId="{E1FC4635-A74E-495C-8406-16DEBF81C2AA}" type="pres">
      <dgm:prSet presAssocID="{F7615556-2815-47CC-9377-50AAFD100122}" presName="textNode" presStyleLbl="node1" presStyleIdx="1" presStyleCnt="3">
        <dgm:presLayoutVars>
          <dgm:bulletEnabled val="1"/>
        </dgm:presLayoutVars>
      </dgm:prSet>
      <dgm:spPr/>
      <dgm:t>
        <a:bodyPr/>
        <a:lstStyle/>
        <a:p>
          <a:endParaRPr lang="pt-BR"/>
        </a:p>
      </dgm:t>
    </dgm:pt>
    <dgm:pt modelId="{0F06A4C7-33CE-40DE-AE7F-EBDCDDE7AAF3}" type="pres">
      <dgm:prSet presAssocID="{CC114F69-CCB7-48D6-B44A-5970F88495A8}" presName="sibTrans" presStyleCnt="0"/>
      <dgm:spPr/>
    </dgm:pt>
    <dgm:pt modelId="{40732416-1A51-4601-8A01-E4AC1A115B84}" type="pres">
      <dgm:prSet presAssocID="{F7603FF8-88EF-4A0F-819C-F4A0C2D90C12}" presName="textNode" presStyleLbl="node1" presStyleIdx="2" presStyleCnt="3">
        <dgm:presLayoutVars>
          <dgm:bulletEnabled val="1"/>
        </dgm:presLayoutVars>
      </dgm:prSet>
      <dgm:spPr/>
      <dgm:t>
        <a:bodyPr/>
        <a:lstStyle/>
        <a:p>
          <a:endParaRPr lang="pt-BR"/>
        </a:p>
      </dgm:t>
    </dgm:pt>
  </dgm:ptLst>
  <dgm:cxnLst>
    <dgm:cxn modelId="{D8AAE281-2160-4441-907C-51BBCE914217}" srcId="{491B4F62-8EE4-4E8F-8212-7849B764E34D}" destId="{1E86B343-CAEE-4620-953F-EB7AAF4AB70F}" srcOrd="0" destOrd="0" parTransId="{07EE2716-5B0A-40A6-9D47-1FCED082E298}" sibTransId="{D5B3C1F3-829C-478F-8653-E3468949A895}"/>
    <dgm:cxn modelId="{EBA20888-20D3-46C4-B626-E13EA0D6D657}" srcId="{1E86B343-CAEE-4620-953F-EB7AAF4AB70F}" destId="{6D3C6A86-7029-4E7D-9709-DAEFAA054EBA}" srcOrd="0" destOrd="0" parTransId="{57A50F8A-82D2-436B-990F-0100F422DB0B}" sibTransId="{FF90684E-379C-4381-AECB-581974769FE2}"/>
    <dgm:cxn modelId="{CAC59FA4-9738-4DA3-8042-C72C72C89B3C}" srcId="{F7615556-2815-47CC-9377-50AAFD100122}" destId="{4DD592E5-B413-47D0-9353-97F10111A0B1}" srcOrd="1" destOrd="0" parTransId="{E2BAD0B8-DC1D-41C1-9B6F-76876E0F7AC1}" sibTransId="{3CB77F00-9985-4365-8028-6534CD5DCCC7}"/>
    <dgm:cxn modelId="{43A2A5B7-2162-4B4E-9D18-4A7E450C95BB}" type="presOf" srcId="{DC40FD84-7ABC-4E85-9097-21F6B26923B3}" destId="{E1FC4635-A74E-495C-8406-16DEBF81C2AA}" srcOrd="0" destOrd="3" presId="urn:microsoft.com/office/officeart/2005/8/layout/hProcess9"/>
    <dgm:cxn modelId="{816E61C1-594D-4971-8ED1-FC9BE8011029}" srcId="{491B4F62-8EE4-4E8F-8212-7849B764E34D}" destId="{F7615556-2815-47CC-9377-50AAFD100122}" srcOrd="1" destOrd="0" parTransId="{E0F68FB4-FC06-4159-865E-D48765C8FDCD}" sibTransId="{CC114F69-CCB7-48D6-B44A-5970F88495A8}"/>
    <dgm:cxn modelId="{2A9526D7-B5CA-4AEB-AA49-C8F864DDB713}" srcId="{F7603FF8-88EF-4A0F-819C-F4A0C2D90C12}" destId="{DAFBEFF5-D040-4170-B01D-58ACF8EFA69E}" srcOrd="0" destOrd="0" parTransId="{5D8B56AE-68A1-467F-8E63-DA5B72CF0809}" sibTransId="{9E727B09-F145-477A-A1E3-2EFDA227ABBB}"/>
    <dgm:cxn modelId="{14A5594F-0446-4843-A464-9B54CF7051F6}" srcId="{F7615556-2815-47CC-9377-50AAFD100122}" destId="{24D19694-F2C5-4F37-8A92-71CF61CF2383}" srcOrd="0" destOrd="0" parTransId="{06002F0B-86EE-4089-9323-4BEBCFA9C0E0}" sibTransId="{1B2E8FA3-775A-484D-AAB9-51910D0667A3}"/>
    <dgm:cxn modelId="{C54DC3D4-09C4-4C07-B0FF-514E8918B0B3}" srcId="{F7615556-2815-47CC-9377-50AAFD100122}" destId="{DC40FD84-7ABC-4E85-9097-21F6B26923B3}" srcOrd="2" destOrd="0" parTransId="{BC49FFBD-AE39-4403-B153-51108BD30EC0}" sibTransId="{C07748A8-71A8-4AD8-8F9F-68F2FFD1E320}"/>
    <dgm:cxn modelId="{277DF9A2-550D-4108-861D-07B24CEFAAD9}" srcId="{491B4F62-8EE4-4E8F-8212-7849B764E34D}" destId="{F7603FF8-88EF-4A0F-819C-F4A0C2D90C12}" srcOrd="2" destOrd="0" parTransId="{C9909565-318A-4DC6-BC58-8ED367D5005A}" sibTransId="{2E06ED5F-5FD7-495E-9E4A-9D34DAA9007F}"/>
    <dgm:cxn modelId="{ED35414B-A06C-4641-A94F-CAE83D63F0C2}" srcId="{1E86B343-CAEE-4620-953F-EB7AAF4AB70F}" destId="{266ADA86-EF49-4315-BFDB-4EB3E2E69A30}" srcOrd="1" destOrd="0" parTransId="{44DA6681-C554-4069-BEE8-8D7D03B3BB18}" sibTransId="{A85C17C6-172B-49EF-9B82-6FB22189D047}"/>
    <dgm:cxn modelId="{243C1E86-35EB-40AB-906E-C7BD15E59648}" type="presOf" srcId="{F7603FF8-88EF-4A0F-819C-F4A0C2D90C12}" destId="{40732416-1A51-4601-8A01-E4AC1A115B84}" srcOrd="0" destOrd="0" presId="urn:microsoft.com/office/officeart/2005/8/layout/hProcess9"/>
    <dgm:cxn modelId="{456BFBDE-DC2B-4758-A986-1A69CD38CEF9}" type="presOf" srcId="{266ADA86-EF49-4315-BFDB-4EB3E2E69A30}" destId="{BBA44FA8-3FDC-4B97-A63C-77F5CCFEF5FC}" srcOrd="0" destOrd="2" presId="urn:microsoft.com/office/officeart/2005/8/layout/hProcess9"/>
    <dgm:cxn modelId="{1E05C95B-A446-4A94-AA0F-2AD367DA7D53}" type="presOf" srcId="{D998C1D9-025A-4E4A-A6CB-E9E039B584DB}" destId="{40732416-1A51-4601-8A01-E4AC1A115B84}" srcOrd="0" destOrd="2" presId="urn:microsoft.com/office/officeart/2005/8/layout/hProcess9"/>
    <dgm:cxn modelId="{687A78B8-E20C-4EB1-B7A6-B56C7F1D79D6}" type="presOf" srcId="{491B4F62-8EE4-4E8F-8212-7849B764E34D}" destId="{125D0396-9C59-4237-A3DD-2F24BA3C8F63}" srcOrd="0" destOrd="0" presId="urn:microsoft.com/office/officeart/2005/8/layout/hProcess9"/>
    <dgm:cxn modelId="{97796664-E4D1-4213-AFA0-4AD3C3656C13}" type="presOf" srcId="{1E86B343-CAEE-4620-953F-EB7AAF4AB70F}" destId="{BBA44FA8-3FDC-4B97-A63C-77F5CCFEF5FC}" srcOrd="0" destOrd="0" presId="urn:microsoft.com/office/officeart/2005/8/layout/hProcess9"/>
    <dgm:cxn modelId="{1169B8F6-A2A2-4EA6-9022-D9A0B2A39D00}" type="presOf" srcId="{24D19694-F2C5-4F37-8A92-71CF61CF2383}" destId="{E1FC4635-A74E-495C-8406-16DEBF81C2AA}" srcOrd="0" destOrd="1" presId="urn:microsoft.com/office/officeart/2005/8/layout/hProcess9"/>
    <dgm:cxn modelId="{C02D40E4-8908-44DC-BAA8-9E0139EC1A0D}" type="presOf" srcId="{DAFBEFF5-D040-4170-B01D-58ACF8EFA69E}" destId="{40732416-1A51-4601-8A01-E4AC1A115B84}" srcOrd="0" destOrd="1" presId="urn:microsoft.com/office/officeart/2005/8/layout/hProcess9"/>
    <dgm:cxn modelId="{D0A73845-D2CB-459E-AB15-0C1A472DE956}" type="presOf" srcId="{6D3C6A86-7029-4E7D-9709-DAEFAA054EBA}" destId="{BBA44FA8-3FDC-4B97-A63C-77F5CCFEF5FC}" srcOrd="0" destOrd="1" presId="urn:microsoft.com/office/officeart/2005/8/layout/hProcess9"/>
    <dgm:cxn modelId="{252FEA63-C421-431C-B524-8BFCA9EE3109}" srcId="{F7603FF8-88EF-4A0F-819C-F4A0C2D90C12}" destId="{D998C1D9-025A-4E4A-A6CB-E9E039B584DB}" srcOrd="1" destOrd="0" parTransId="{D5FBC637-4C96-477A-9155-DBCE0BE9D733}" sibTransId="{0270B2AD-7160-459F-AAB3-3B4B257FF55C}"/>
    <dgm:cxn modelId="{E17B960D-D89A-44AB-B2BC-F40CAB51E3CD}" type="presOf" srcId="{4DD592E5-B413-47D0-9353-97F10111A0B1}" destId="{E1FC4635-A74E-495C-8406-16DEBF81C2AA}" srcOrd="0" destOrd="2" presId="urn:microsoft.com/office/officeart/2005/8/layout/hProcess9"/>
    <dgm:cxn modelId="{162ED092-46D7-4601-BC8E-4AC087A2AC20}" type="presOf" srcId="{F7615556-2815-47CC-9377-50AAFD100122}" destId="{E1FC4635-A74E-495C-8406-16DEBF81C2AA}" srcOrd="0" destOrd="0" presId="urn:microsoft.com/office/officeart/2005/8/layout/hProcess9"/>
    <dgm:cxn modelId="{945A036A-3368-4864-882C-8FF024E68EC3}" type="presParOf" srcId="{125D0396-9C59-4237-A3DD-2F24BA3C8F63}" destId="{E1314ED8-B30D-46B3-A8B5-C258104AFCB4}" srcOrd="0" destOrd="0" presId="urn:microsoft.com/office/officeart/2005/8/layout/hProcess9"/>
    <dgm:cxn modelId="{CB6E0ED5-6D28-446D-954A-821D1BEFEF82}" type="presParOf" srcId="{125D0396-9C59-4237-A3DD-2F24BA3C8F63}" destId="{DA7608E1-4808-430D-8A76-E3EE5A5CB791}" srcOrd="1" destOrd="0" presId="urn:microsoft.com/office/officeart/2005/8/layout/hProcess9"/>
    <dgm:cxn modelId="{84579541-DFBD-4F75-A71A-81A6C7EEC5A4}" type="presParOf" srcId="{DA7608E1-4808-430D-8A76-E3EE5A5CB791}" destId="{BBA44FA8-3FDC-4B97-A63C-77F5CCFEF5FC}" srcOrd="0" destOrd="0" presId="urn:microsoft.com/office/officeart/2005/8/layout/hProcess9"/>
    <dgm:cxn modelId="{33F895F0-A99E-410A-B845-7B9E5C12A4D6}" type="presParOf" srcId="{DA7608E1-4808-430D-8A76-E3EE5A5CB791}" destId="{4EF2E2B8-46D6-47CD-9C80-775CA7B5BFCF}" srcOrd="1" destOrd="0" presId="urn:microsoft.com/office/officeart/2005/8/layout/hProcess9"/>
    <dgm:cxn modelId="{6FCF6A8E-7030-4BC0-8EF3-5EE6215ECB14}" type="presParOf" srcId="{DA7608E1-4808-430D-8A76-E3EE5A5CB791}" destId="{E1FC4635-A74E-495C-8406-16DEBF81C2AA}" srcOrd="2" destOrd="0" presId="urn:microsoft.com/office/officeart/2005/8/layout/hProcess9"/>
    <dgm:cxn modelId="{2366F9F0-84C6-4082-A8AF-E213D8B49A31}" type="presParOf" srcId="{DA7608E1-4808-430D-8A76-E3EE5A5CB791}" destId="{0F06A4C7-33CE-40DE-AE7F-EBDCDDE7AAF3}" srcOrd="3" destOrd="0" presId="urn:microsoft.com/office/officeart/2005/8/layout/hProcess9"/>
    <dgm:cxn modelId="{9F13334A-2D20-403A-8922-FE111BF508C3}" type="presParOf" srcId="{DA7608E1-4808-430D-8A76-E3EE5A5CB791}" destId="{40732416-1A51-4601-8A01-E4AC1A115B84}"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314ED8-B30D-46B3-A8B5-C258104AFCB4}">
      <dsp:nvSpPr>
        <dsp:cNvPr id="0" name=""/>
        <dsp:cNvSpPr/>
      </dsp:nvSpPr>
      <dsp:spPr>
        <a:xfrm>
          <a:off x="561498" y="0"/>
          <a:ext cx="6363652" cy="4572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A44FA8-3FDC-4B97-A63C-77F5CCFEF5FC}">
      <dsp:nvSpPr>
        <dsp:cNvPr id="0" name=""/>
        <dsp:cNvSpPr/>
      </dsp:nvSpPr>
      <dsp:spPr>
        <a:xfrm>
          <a:off x="8042" y="1371599"/>
          <a:ext cx="2409765" cy="1828800"/>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pt-BR" sz="1800" kern="1200" dirty="0" smtClean="0"/>
            <a:t>Levantamento bibliográfico</a:t>
          </a:r>
          <a:endParaRPr lang="pt-BR" sz="1800" kern="1200" dirty="0"/>
        </a:p>
        <a:p>
          <a:pPr marL="114300" lvl="1" indent="-114300" algn="l" defTabSz="622300">
            <a:lnSpc>
              <a:spcPct val="90000"/>
            </a:lnSpc>
            <a:spcBef>
              <a:spcPct val="0"/>
            </a:spcBef>
            <a:spcAft>
              <a:spcPct val="15000"/>
            </a:spcAft>
            <a:buChar char="••"/>
          </a:pPr>
          <a:r>
            <a:rPr lang="pt-BR" sz="1400" kern="1200" dirty="0" smtClean="0"/>
            <a:t>Trabalhos correlatos</a:t>
          </a:r>
          <a:endParaRPr lang="pt-BR" sz="1400" kern="1200" dirty="0"/>
        </a:p>
        <a:p>
          <a:pPr marL="114300" lvl="1" indent="-114300" algn="l" defTabSz="622300">
            <a:lnSpc>
              <a:spcPct val="90000"/>
            </a:lnSpc>
            <a:spcBef>
              <a:spcPct val="0"/>
            </a:spcBef>
            <a:spcAft>
              <a:spcPct val="15000"/>
            </a:spcAft>
            <a:buChar char="••"/>
          </a:pPr>
          <a:r>
            <a:rPr lang="pt-BR" sz="1400" kern="1200" dirty="0" smtClean="0"/>
            <a:t>Tecnologias disponíveis</a:t>
          </a:r>
          <a:endParaRPr lang="pt-BR" sz="1400" kern="1200" dirty="0"/>
        </a:p>
      </dsp:txBody>
      <dsp:txXfrm>
        <a:off x="97317" y="1460874"/>
        <a:ext cx="2231215" cy="1650250"/>
      </dsp:txXfrm>
    </dsp:sp>
    <dsp:sp modelId="{E1FC4635-A74E-495C-8406-16DEBF81C2AA}">
      <dsp:nvSpPr>
        <dsp:cNvPr id="0" name=""/>
        <dsp:cNvSpPr/>
      </dsp:nvSpPr>
      <dsp:spPr>
        <a:xfrm>
          <a:off x="2538442" y="1371599"/>
          <a:ext cx="2409765" cy="1828800"/>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pt-BR" sz="1800" kern="1200" dirty="0" smtClean="0"/>
            <a:t>Desenvolvimento</a:t>
          </a:r>
          <a:endParaRPr lang="pt-BR" sz="1800" kern="1200" dirty="0"/>
        </a:p>
        <a:p>
          <a:pPr marL="114300" lvl="1" indent="-114300" algn="l" defTabSz="622300">
            <a:lnSpc>
              <a:spcPct val="90000"/>
            </a:lnSpc>
            <a:spcBef>
              <a:spcPct val="0"/>
            </a:spcBef>
            <a:spcAft>
              <a:spcPct val="15000"/>
            </a:spcAft>
            <a:buChar char="••"/>
          </a:pPr>
          <a:r>
            <a:rPr lang="pt-BR" sz="1400" kern="1200" dirty="0" smtClean="0"/>
            <a:t>Adaptação para o AEDROMO</a:t>
          </a:r>
          <a:endParaRPr lang="pt-BR" sz="1400" kern="1200" dirty="0"/>
        </a:p>
        <a:p>
          <a:pPr marL="114300" lvl="1" indent="-114300" algn="l" defTabSz="622300">
            <a:lnSpc>
              <a:spcPct val="90000"/>
            </a:lnSpc>
            <a:spcBef>
              <a:spcPct val="0"/>
            </a:spcBef>
            <a:spcAft>
              <a:spcPct val="15000"/>
            </a:spcAft>
            <a:buChar char="••"/>
          </a:pPr>
          <a:r>
            <a:rPr lang="pt-BR" sz="1400" kern="1200" dirty="0" smtClean="0"/>
            <a:t>Modelagem do software</a:t>
          </a:r>
          <a:endParaRPr lang="pt-BR" sz="1400" kern="1200" dirty="0"/>
        </a:p>
        <a:p>
          <a:pPr marL="114300" lvl="1" indent="-114300" algn="l" defTabSz="622300">
            <a:lnSpc>
              <a:spcPct val="90000"/>
            </a:lnSpc>
            <a:spcBef>
              <a:spcPct val="0"/>
            </a:spcBef>
            <a:spcAft>
              <a:spcPct val="15000"/>
            </a:spcAft>
            <a:buChar char="••"/>
          </a:pPr>
          <a:r>
            <a:rPr lang="pt-BR" sz="1400" kern="1200" dirty="0" smtClean="0"/>
            <a:t>Desenvolvimento e integração das bibliotecas</a:t>
          </a:r>
          <a:endParaRPr lang="pt-BR" sz="1400" kern="1200" dirty="0"/>
        </a:p>
      </dsp:txBody>
      <dsp:txXfrm>
        <a:off x="2627717" y="1460874"/>
        <a:ext cx="2231215" cy="1650250"/>
      </dsp:txXfrm>
    </dsp:sp>
    <dsp:sp modelId="{40732416-1A51-4601-8A01-E4AC1A115B84}">
      <dsp:nvSpPr>
        <dsp:cNvPr id="0" name=""/>
        <dsp:cNvSpPr/>
      </dsp:nvSpPr>
      <dsp:spPr>
        <a:xfrm>
          <a:off x="5068842" y="1371599"/>
          <a:ext cx="2409765" cy="1828800"/>
        </a:xfrm>
        <a:prstGeom prst="roundRect">
          <a:avLst/>
        </a:prstGeom>
        <a:solidFill>
          <a:schemeClr val="accent1">
            <a:hueOff val="0"/>
            <a:satOff val="0"/>
            <a:lumOff val="0"/>
            <a:alphaOff val="0"/>
          </a:schemeClr>
        </a:solidFill>
        <a:ln w="48000" cap="flat" cmpd="thickThin"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pt-BR" sz="1800" kern="1200" dirty="0" smtClean="0"/>
            <a:t>Validação e documentação</a:t>
          </a:r>
          <a:endParaRPr lang="pt-BR" sz="1800" kern="1200" dirty="0"/>
        </a:p>
        <a:p>
          <a:pPr marL="114300" lvl="1" indent="-114300" algn="l" defTabSz="622300">
            <a:lnSpc>
              <a:spcPct val="90000"/>
            </a:lnSpc>
            <a:spcBef>
              <a:spcPct val="0"/>
            </a:spcBef>
            <a:spcAft>
              <a:spcPct val="15000"/>
            </a:spcAft>
            <a:buChar char="••"/>
          </a:pPr>
          <a:r>
            <a:rPr lang="pt-BR" sz="1400" kern="1200" dirty="0" smtClean="0"/>
            <a:t>Teste com simulador e robô real</a:t>
          </a:r>
          <a:endParaRPr lang="pt-BR" sz="1400" kern="1200" dirty="0"/>
        </a:p>
        <a:p>
          <a:pPr marL="114300" lvl="1" indent="-114300" algn="l" defTabSz="622300">
            <a:lnSpc>
              <a:spcPct val="90000"/>
            </a:lnSpc>
            <a:spcBef>
              <a:spcPct val="0"/>
            </a:spcBef>
            <a:spcAft>
              <a:spcPct val="15000"/>
            </a:spcAft>
            <a:buChar char="••"/>
          </a:pPr>
          <a:r>
            <a:rPr lang="pt-BR" sz="1400" kern="1200" dirty="0" smtClean="0"/>
            <a:t>Redação da monografia</a:t>
          </a:r>
          <a:endParaRPr lang="pt-BR" sz="1400" kern="1200" dirty="0"/>
        </a:p>
      </dsp:txBody>
      <dsp:txXfrm>
        <a:off x="5158117" y="1460874"/>
        <a:ext cx="2231215" cy="165025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pt-BR" smtClean="0"/>
              <a:t>20/01/2016</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lang="pt-BR" smtClean="0"/>
              <a:t>‹nº›</a:t>
            </a:fld>
            <a:endParaRPr lang="pt-BR" dirty="0"/>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pt-BR" smtClean="0"/>
              <a:t>20/01/2016</a:t>
            </a:fld>
            <a:endParaRPr lang="pt-BR" dirty="0"/>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lang="pt-BR" smtClean="0"/>
              <a:t>‹nº›</a:t>
            </a:fld>
            <a:endParaRPr lang="pt-BR" dirty="0"/>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1" dirty="0" smtClean="0"/>
              <a:t>Inclusão digital</a:t>
            </a:r>
            <a:r>
              <a:rPr lang="pt-BR" dirty="0" smtClean="0"/>
              <a:t> é a tentativa de garantir a todas as pessoas o acesso às tecnologias de informação e comunicação.</a:t>
            </a:r>
          </a:p>
          <a:p>
            <a:r>
              <a:rPr lang="pt-BR" dirty="0" smtClean="0"/>
              <a:t>A </a:t>
            </a:r>
            <a:r>
              <a:rPr lang="pt-BR" dirty="0" err="1" smtClean="0"/>
              <a:t>idéia</a:t>
            </a:r>
            <a:r>
              <a:rPr lang="pt-BR" dirty="0" smtClean="0"/>
              <a:t> é que todas as pessoas, principalmente as de baixa renda, possam ter acesso a novas tecnologias,</a:t>
            </a:r>
            <a:r>
              <a:rPr lang="pt-BR" baseline="0" dirty="0" smtClean="0"/>
              <a:t> novas i</a:t>
            </a:r>
            <a:r>
              <a:rPr lang="pt-BR" dirty="0" smtClean="0"/>
              <a:t>nformações, fazer pesquisas, facilitar a própria vida fazendo uso da tecnologia.</a:t>
            </a:r>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2</a:t>
            </a:fld>
            <a:endParaRPr lang="pt-BR" dirty="0"/>
          </a:p>
        </p:txBody>
      </p:sp>
    </p:spTree>
    <p:extLst>
      <p:ext uri="{BB962C8B-B14F-4D97-AF65-F5344CB8AC3E}">
        <p14:creationId xmlns:p14="http://schemas.microsoft.com/office/powerpoint/2010/main" val="94935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Ao ligar todas as casas marcadas o jogador avança de nível. Para isso o jogador deve criar um “script” utilizando uma quantidade restrita ações, de um conjunto de comandos disponíveis. Pode-se usar uma função “</a:t>
            </a:r>
            <a:r>
              <a:rPr lang="pt-BR" sz="1200" dirty="0" err="1" smtClean="0"/>
              <a:t>main</a:t>
            </a:r>
            <a:r>
              <a:rPr lang="pt-BR" sz="1200" dirty="0" smtClean="0"/>
              <a:t>” e duas funções adicionais (𝑓1 e 𝑓2). Também é possível usar condicionais e recursividade e outros conceitos de programação. </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11</a:t>
            </a:fld>
            <a:endParaRPr lang="pt-BR" dirty="0"/>
          </a:p>
        </p:txBody>
      </p:sp>
    </p:spTree>
    <p:extLst>
      <p:ext uri="{BB962C8B-B14F-4D97-AF65-F5344CB8AC3E}">
        <p14:creationId xmlns:p14="http://schemas.microsoft.com/office/powerpoint/2010/main" val="3050168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dirty="0" smtClean="0"/>
              <a:t>Estimula a criatividade e a solução de problemas do cotidiano por parte dos alunos . </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Os kits MINDSTORMS fazem parte de uma linha do brinquedo LEGO®, voltada para a educação tecnológica. Inicialmente, o projeto foi inspirado por Seymour </a:t>
            </a:r>
            <a:r>
              <a:rPr lang="pt-BR" sz="1200" dirty="0" err="1" smtClean="0"/>
              <a:t>Papert</a:t>
            </a:r>
            <a:r>
              <a:rPr lang="pt-BR" sz="1200" dirty="0" smtClean="0"/>
              <a:t> e desenvolvido em uma parceria entre o Media </a:t>
            </a:r>
            <a:r>
              <a:rPr lang="pt-BR" sz="1200" dirty="0" err="1" smtClean="0"/>
              <a:t>Lab</a:t>
            </a:r>
            <a:r>
              <a:rPr lang="pt-BR" sz="1200" dirty="0" smtClean="0"/>
              <a:t> do Massachusetts (MIT) e o Lego </a:t>
            </a:r>
            <a:r>
              <a:rPr lang="pt-BR" sz="1200" dirty="0" err="1" smtClean="0"/>
              <a:t>Group</a:t>
            </a:r>
            <a:r>
              <a:rPr lang="pt-BR" sz="120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12</a:t>
            </a:fld>
            <a:endParaRPr lang="pt-BR" dirty="0"/>
          </a:p>
        </p:txBody>
      </p:sp>
    </p:spTree>
    <p:extLst>
      <p:ext uri="{BB962C8B-B14F-4D97-AF65-F5344CB8AC3E}">
        <p14:creationId xmlns:p14="http://schemas.microsoft.com/office/powerpoint/2010/main" val="1766787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Foi criada para estimular o raciocínio lógico, respeitando a capacidade cognitiva de usuários em diferentes faixas etárias.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O ambiente de desenvolvimento LEGAL foi desenvolvido pela PNCA Robótica e Eletrônica e faz parte de um kit de desenvolvimento conhecido como KIT ALFA, que se trata de um sistema modular para projetos de robôs, dispositivos eletrônicos, mecânicos e computacionais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13</a:t>
            </a:fld>
            <a:endParaRPr lang="pt-BR" dirty="0"/>
          </a:p>
        </p:txBody>
      </p:sp>
    </p:spTree>
    <p:extLst>
      <p:ext uri="{BB962C8B-B14F-4D97-AF65-F5344CB8AC3E}">
        <p14:creationId xmlns:p14="http://schemas.microsoft.com/office/powerpoint/2010/main" val="3127481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14</a:t>
            </a:fld>
            <a:endParaRPr lang="pt-BR" dirty="0"/>
          </a:p>
        </p:txBody>
      </p:sp>
    </p:spTree>
    <p:extLst>
      <p:ext uri="{BB962C8B-B14F-4D97-AF65-F5344CB8AC3E}">
        <p14:creationId xmlns:p14="http://schemas.microsoft.com/office/powerpoint/2010/main" val="3733738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Explicar melhor esse grafo</a:t>
            </a:r>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15</a:t>
            </a:fld>
            <a:endParaRPr lang="pt-BR" dirty="0"/>
          </a:p>
        </p:txBody>
      </p:sp>
    </p:spTree>
    <p:extLst>
      <p:ext uri="{BB962C8B-B14F-4D97-AF65-F5344CB8AC3E}">
        <p14:creationId xmlns:p14="http://schemas.microsoft.com/office/powerpoint/2010/main" val="39591936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Colocar girar e repete como trabalhos futuros.</a:t>
            </a:r>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16</a:t>
            </a:fld>
            <a:endParaRPr lang="pt-BR" dirty="0"/>
          </a:p>
        </p:txBody>
      </p:sp>
    </p:spTree>
    <p:extLst>
      <p:ext uri="{BB962C8B-B14F-4D97-AF65-F5344CB8AC3E}">
        <p14:creationId xmlns:p14="http://schemas.microsoft.com/office/powerpoint/2010/main" val="3451963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Rascunho inicial</a:t>
            </a:r>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17</a:t>
            </a:fld>
            <a:endParaRPr lang="pt-BR" dirty="0"/>
          </a:p>
        </p:txBody>
      </p:sp>
    </p:spTree>
    <p:extLst>
      <p:ext uri="{BB962C8B-B14F-4D97-AF65-F5344CB8AC3E}">
        <p14:creationId xmlns:p14="http://schemas.microsoft.com/office/powerpoint/2010/main" val="3938048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 atividade problema 1 visa familiarizar o aluno com a interface </a:t>
            </a:r>
            <a:r>
              <a:rPr lang="pt-BR" smtClean="0"/>
              <a:t>do LOGIKID </a:t>
            </a:r>
            <a:r>
              <a:rPr lang="pt-BR" dirty="0" smtClean="0"/>
              <a:t>e com os comandos básicos de programação. Nessa atividade, o aluno deverá fazer com que o robô dê uma volta na arena, fazendo o trajeto, como mostrado na Figura.</a:t>
            </a:r>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22</a:t>
            </a:fld>
            <a:endParaRPr lang="pt-BR" dirty="0"/>
          </a:p>
        </p:txBody>
      </p:sp>
    </p:spTree>
    <p:extLst>
      <p:ext uri="{BB962C8B-B14F-4D97-AF65-F5344CB8AC3E}">
        <p14:creationId xmlns:p14="http://schemas.microsoft.com/office/powerpoint/2010/main" val="2044070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Na atividade problema 2, há uma inclusão de duas bolas que poderão ser de pingue-pongue, tênis, golfe, dentre outras. A ideia desta atividade é fazer com que os alunos elaborem e executem por meio do software os movimentos necessários para que o robô empurre as bolas (independente da ordem) até as faixas de modo com que cada bola fique em uma das faixas. A dificuldade consiste em deixar cada bola em sua respectiva faixa, visto que durante o movimento podem quicar ou rolar para fora do seu destino. </a:t>
            </a:r>
          </a:p>
          <a:p>
            <a:endParaRPr lang="pt-BR" dirty="0" smtClean="0"/>
          </a:p>
          <a:p>
            <a:r>
              <a:rPr lang="pt-BR" dirty="0" smtClean="0"/>
              <a:t>Na atividade problema 3,</a:t>
            </a:r>
            <a:r>
              <a:rPr lang="pt-BR" baseline="0" dirty="0" smtClean="0"/>
              <a:t> </a:t>
            </a:r>
            <a:r>
              <a:rPr lang="pt-BR" dirty="0" smtClean="0"/>
              <a:t>há uma inclusão de obstáculos que poderão ser qualquer tipo de material como tocos de madeira ou caixas vazias. Ressaltando que as cores dos obstáculos não podem interferir na visão do AEDROMO, ou seja, não podem ter a mesma cor dos marcadores do robô. A ideia desses obstáculos é fazer com que os alunos elaborem mentalmente e depois – por meio do software - concretizem movimentos com o robô para se desviar desses materiais, com a posição inicial igual à figura ele deve chegar à bola azul. Esse problema, além de reforçar os conceitos do exercício anterior, permite que o código seja avaliado de acordo com a precisão dos movimentos do robô como, por exemplo, a presença ou ausência de colisão com os obstáculos, assim como a realização parcial ou integral desses movimentos com o robô pelo aluno. O tempo de execução também é uma variável que pode ser analisada. </a:t>
            </a:r>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23</a:t>
            </a:fld>
            <a:endParaRPr lang="pt-BR" dirty="0"/>
          </a:p>
        </p:txBody>
      </p:sp>
    </p:spTree>
    <p:extLst>
      <p:ext uri="{BB962C8B-B14F-4D97-AF65-F5344CB8AC3E}">
        <p14:creationId xmlns:p14="http://schemas.microsoft.com/office/powerpoint/2010/main" val="3194511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Na atividade problema 4, o robô deve se locomover até a bola, deslocando-a até o local onde a mesma deve ficar (círculo cinza), lembrando que será necessário fazer isso duas vezes visto que existem duas bolas. Nesta atividade é possível perceber que a dificuldade do deslocamento do robô é maior e também que a área a qual ele deve levar a bola é menor em relação à atividade problema 2.</a:t>
            </a:r>
          </a:p>
          <a:p>
            <a:endParaRPr lang="pt-BR" dirty="0" smtClean="0"/>
          </a:p>
          <a:p>
            <a:r>
              <a:rPr lang="pt-BR" dirty="0" smtClean="0"/>
              <a:t>Na atividade problema 5 o aluno deve fazer com que o robô movimente cada bloco a uma área de chegada (faixas cinza numeradas) obedecendo determinada ordem e posteriormente se encaminhar para a área azul onde deve ficar. A dificuldade desta atividade consiste em se lidar com três objetos (blocos) que deverão ser colocados em ordem (faixa 1,2 e 3) de modo que cada um deles fique em sua respectiva faixa. </a:t>
            </a:r>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24</a:t>
            </a:fld>
            <a:endParaRPr lang="pt-BR" dirty="0"/>
          </a:p>
        </p:txBody>
      </p:sp>
    </p:spTree>
    <p:extLst>
      <p:ext uri="{BB962C8B-B14F-4D97-AF65-F5344CB8AC3E}">
        <p14:creationId xmlns:p14="http://schemas.microsoft.com/office/powerpoint/2010/main" val="1545957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A "modelagem do software" diz respeito à criação das máquinas de estado da (a) linguagem utilizada pelo interpretador, (b) da máquina de estados da interface </a:t>
            </a:r>
            <a:r>
              <a:rPr lang="pt-BR" smtClean="0"/>
              <a:t>do logikid, </a:t>
            </a:r>
            <a:r>
              <a:rPr lang="pt-BR" dirty="0" smtClean="0"/>
              <a:t>(c) do rascunho da interface.</a:t>
            </a:r>
          </a:p>
          <a:p>
            <a:r>
              <a:rPr lang="pt-BR" dirty="0" smtClean="0"/>
              <a:t>Desenvolvimento [do </a:t>
            </a:r>
            <a:r>
              <a:rPr lang="pt-BR" smtClean="0"/>
              <a:t>software logikid] </a:t>
            </a:r>
            <a:r>
              <a:rPr lang="pt-BR" dirty="0" smtClean="0"/>
              <a:t>e integração das bibliotecas [do interpretador e do AEDROMO].</a:t>
            </a:r>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3</a:t>
            </a:fld>
            <a:endParaRPr lang="pt-BR" dirty="0"/>
          </a:p>
        </p:txBody>
      </p:sp>
    </p:spTree>
    <p:extLst>
      <p:ext uri="{BB962C8B-B14F-4D97-AF65-F5344CB8AC3E}">
        <p14:creationId xmlns:p14="http://schemas.microsoft.com/office/powerpoint/2010/main" val="2835751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O software criado, além de ser baseado em pressupostos de softwares utilizados e avaliados positivamente no contexto de ensino-aprendizagem como LOGO, SCRATCH e LIGHTBOT, conta também com o desenvolvimento de uma linguagem de programação integrada a robôs.</a:t>
            </a:r>
          </a:p>
          <a:p>
            <a:endParaRPr lang="pt-BR" dirty="0" smtClean="0"/>
          </a:p>
          <a:p>
            <a:r>
              <a:rPr lang="pt-BR" dirty="0" smtClean="0"/>
              <a:t>As características </a:t>
            </a:r>
            <a:r>
              <a:rPr lang="pt-BR" smtClean="0"/>
              <a:t>do LOGIKID </a:t>
            </a:r>
            <a:r>
              <a:rPr lang="pt-BR" dirty="0" smtClean="0"/>
              <a:t>foram baseadas numa estrutura existente que é o AEDROMO e a sua interface que gera o código de programação de acordo com a escolha do aluno, mediante uma “conversa” ou jogo de perguntas e respostas, cujo resultado será um programa em uma linguagem específica fazendo o robô agir de acordo com as escolhas do aluno. </a:t>
            </a:r>
          </a:p>
          <a:p>
            <a:endParaRPr lang="pt-BR" dirty="0" smtClean="0"/>
          </a:p>
          <a:p>
            <a:r>
              <a:rPr lang="pt-BR" dirty="0" smtClean="0"/>
              <a:t>O </a:t>
            </a:r>
            <a:r>
              <a:rPr lang="pt-BR" smtClean="0"/>
              <a:t>software LOGIKID </a:t>
            </a:r>
            <a:r>
              <a:rPr lang="pt-BR" dirty="0" smtClean="0"/>
              <a:t>foi desenvolvido com intuito de possibilitar o desenvolvimento, nos alunos, de um pensamento computacional assim como da lógica na resolução de situações propostas, além competências. O aluno irá desenvolver esse raciocínio por meio de quatro operações básicas de movimento como frente, atrás, esquerda e direita.  </a:t>
            </a:r>
          </a:p>
          <a:p>
            <a:endParaRPr lang="pt-BR" dirty="0" smtClean="0"/>
          </a:p>
          <a:p>
            <a:r>
              <a:rPr lang="pt-BR" dirty="0" smtClean="0"/>
              <a:t>Destaca-se que o software desenvolvido pode ser aplicado em instituições de ensino ou mesmo para uso particular não exigindo custos elevados. </a:t>
            </a:r>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25</a:t>
            </a:fld>
            <a:endParaRPr lang="pt-BR" dirty="0"/>
          </a:p>
        </p:txBody>
      </p:sp>
    </p:spTree>
    <p:extLst>
      <p:ext uri="{BB962C8B-B14F-4D97-AF65-F5344CB8AC3E}">
        <p14:creationId xmlns:p14="http://schemas.microsoft.com/office/powerpoint/2010/main" val="1940870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O AEDROMO - sistema que foi desenvolvido pelo grupo GISDI -  é utilizado neste trabalho como uma ferramenta para o uso do software educacional elaborado, </a:t>
            </a:r>
            <a:r>
              <a:rPr lang="pt-BR" smtClean="0"/>
              <a:t>o LOGIKID.   </a:t>
            </a:r>
            <a:endParaRPr lang="pt-BR" dirty="0" smtClean="0"/>
          </a:p>
          <a:p>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4</a:t>
            </a:fld>
            <a:endParaRPr lang="pt-BR" dirty="0"/>
          </a:p>
        </p:txBody>
      </p:sp>
    </p:spTree>
    <p:extLst>
      <p:ext uri="{BB962C8B-B14F-4D97-AF65-F5344CB8AC3E}">
        <p14:creationId xmlns:p14="http://schemas.microsoft.com/office/powerpoint/2010/main" val="301022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Na arquitetura do AEDROMO há dois tipos de computadores: o Computador do Servidor, responsável pela implementação do sistema de visão computacional e pela comunicação com os robôs; e o Computador do Aluno, onde o aplicativo de controle (Software do Aluno) é desenvolvido </a:t>
            </a:r>
          </a:p>
          <a:p>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5</a:t>
            </a:fld>
            <a:endParaRPr lang="pt-BR" dirty="0"/>
          </a:p>
        </p:txBody>
      </p:sp>
    </p:spTree>
    <p:extLst>
      <p:ext uri="{BB962C8B-B14F-4D97-AF65-F5344CB8AC3E}">
        <p14:creationId xmlns:p14="http://schemas.microsoft.com/office/powerpoint/2010/main" val="520116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Além de ser uma linguagem de programação, é também um ambiente de desenvolvimento integrado de código aberto que entra na categoria de software livre, capaz de gerar arquivos executáveis para vários sistemas operacionais como Windows, MAC OS, Linux e </a:t>
            </a:r>
            <a:r>
              <a:rPr lang="pt-BR" sz="1200" dirty="0" err="1" smtClean="0"/>
              <a:t>Android</a:t>
            </a:r>
            <a:r>
              <a:rPr lang="pt-BR" sz="1200" dirty="0" smtClean="0"/>
              <a:t>. Tem como base a linguagem JAVA sendo que usa sua mesma sintaxe. </a:t>
            </a:r>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6</a:t>
            </a:fld>
            <a:endParaRPr lang="pt-BR" dirty="0"/>
          </a:p>
        </p:txBody>
      </p:sp>
    </p:spTree>
    <p:extLst>
      <p:ext uri="{BB962C8B-B14F-4D97-AF65-F5344CB8AC3E}">
        <p14:creationId xmlns:p14="http://schemas.microsoft.com/office/powerpoint/2010/main" val="6303453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Auxiliar o desenvolvimento nos alunos de um pensamento computacional assim como da lógica na resolução de situações propostas.</a:t>
            </a:r>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7</a:t>
            </a:fld>
            <a:endParaRPr lang="pt-BR" dirty="0"/>
          </a:p>
        </p:txBody>
      </p:sp>
    </p:spTree>
    <p:extLst>
      <p:ext uri="{BB962C8B-B14F-4D97-AF65-F5344CB8AC3E}">
        <p14:creationId xmlns:p14="http://schemas.microsoft.com/office/powerpoint/2010/main" val="32264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desenvolvimento do Pensamento Computacional seria uma questão primordial para a formação de profissionais e cidadãos com melhores condições de empregarem as tecnologias na transformação do seu próprio cotidiano.</a:t>
            </a:r>
          </a:p>
          <a:p>
            <a:endParaRPr lang="pt-BR" dirty="0" smtClean="0"/>
          </a:p>
          <a:p>
            <a:r>
              <a:rPr lang="pt-BR" dirty="0" smtClean="0"/>
              <a:t>Países como os Estados Unidos, Canadá e Israel, possuem o ensino de programação j aplicado também no ensino básico.</a:t>
            </a:r>
          </a:p>
          <a:p>
            <a:endParaRPr lang="pt-BR" dirty="0" smtClean="0"/>
          </a:p>
          <a:p>
            <a:r>
              <a:rPr lang="pt-BR" dirty="0" smtClean="0"/>
              <a:t>Existem</a:t>
            </a:r>
            <a:r>
              <a:rPr lang="pt-BR" baseline="0" dirty="0" smtClean="0"/>
              <a:t> várias pesquisas com resultados positivos envolvendo o uso de softwares educacionais e da robótica pedagógica para o ensino, diante essa pesquisa, destaca-se os sistemas a seguir:</a:t>
            </a:r>
            <a:endParaRPr lang="pt-BR" dirty="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8</a:t>
            </a:fld>
            <a:endParaRPr lang="pt-BR" dirty="0"/>
          </a:p>
        </p:txBody>
      </p:sp>
    </p:spTree>
    <p:extLst>
      <p:ext uri="{BB962C8B-B14F-4D97-AF65-F5344CB8AC3E}">
        <p14:creationId xmlns:p14="http://schemas.microsoft.com/office/powerpoint/2010/main" val="3245915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O LOGO foi desenvolvido no (MIT) por </a:t>
            </a:r>
            <a:r>
              <a:rPr lang="pt-BR" sz="1200" dirty="0" err="1" smtClean="0"/>
              <a:t>Symor</a:t>
            </a:r>
            <a:r>
              <a:rPr lang="pt-BR" sz="1200" dirty="0" smtClean="0"/>
              <a:t> </a:t>
            </a:r>
            <a:r>
              <a:rPr lang="pt-BR" sz="1200" dirty="0" err="1" smtClean="0"/>
              <a:t>Papert</a:t>
            </a:r>
            <a:r>
              <a:rPr lang="pt-BR" sz="1200" dirty="0" smtClean="0"/>
              <a:t>, na década de 60. Uma das características mais importantes do LOGO é a de não possuir objetivo delimitado, ou seja, pode ser utilizada em ampla gama de atividades.</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A linguagem de programação LOGO foi concebida especialmente para a utilização das crianças a partir dos 5 anos, permitindo desse modo, o contato das mesmas com o computador. Nessa linguagem, uma tartaruga desempenha o papel central visto que é o ser a quem são transmitidos as instruções e os comandos dados. O aprendiz pode manipular a tartaruga de modo que esse processo auxilia na formação de um ambiente de aprendizagem ativa.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Em</a:t>
            </a:r>
            <a:r>
              <a:rPr lang="pt-BR" sz="1200" baseline="0" dirty="0" smtClean="0"/>
              <a:t> uma pesquisa, </a:t>
            </a:r>
            <a:r>
              <a:rPr lang="pt-BR" sz="1200" dirty="0" smtClean="0"/>
              <a:t>os alunos apresentaram, além de uma melhora expressiva em conceitos de informática, houve também uma melhora significativa com relação à motivação e ao interesse desses alunos em sala de aula.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smtClean="0"/>
              <a:t>Os pesquisadores concluíram que a interação das escolas de ensino Fundamental com a universidade por meio da robótica educacional contribuiu de maneira significativa na consolidação de conceitos relativos à informática, à figuras geométricas e à operações matemáticas, tendo como consequência melhorias no desempenho escolar dos alunos. </a:t>
            </a:r>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9</a:t>
            </a:fld>
            <a:endParaRPr lang="pt-BR" dirty="0"/>
          </a:p>
        </p:txBody>
      </p:sp>
    </p:spTree>
    <p:extLst>
      <p:ext uri="{BB962C8B-B14F-4D97-AF65-F5344CB8AC3E}">
        <p14:creationId xmlns:p14="http://schemas.microsoft.com/office/powerpoint/2010/main" val="120731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O SCRATCH é ideal para pessoas que estão começando a programar por não exigir o conhecimento prévio de outras linguagens de programação. Foi desenvolvida para auxiliar pessoas acima de 8 anos no aprendizado de conceitos matemáticos e computacionais. Com essa linguagem é possível criar histórias animadas, jogos e outros programas interativos. </a:t>
            </a:r>
          </a:p>
          <a:p>
            <a:endParaRPr lang="pt-BR" dirty="0" smtClean="0"/>
          </a:p>
          <a:p>
            <a:r>
              <a:rPr lang="pt-BR" dirty="0" smtClean="0"/>
              <a:t>O SCRATCH permite que seu usuário programe suas próprias histórias interativas, jogos e animações, além de permitir o compartilhamento de suas criações com outros membros da comunidade online.</a:t>
            </a:r>
          </a:p>
          <a:p>
            <a:endParaRPr lang="pt-BR" dirty="0" smtClean="0"/>
          </a:p>
        </p:txBody>
      </p:sp>
      <p:sp>
        <p:nvSpPr>
          <p:cNvPr id="4" name="Espaço Reservado para Número de Slide 3"/>
          <p:cNvSpPr>
            <a:spLocks noGrp="1"/>
          </p:cNvSpPr>
          <p:nvPr>
            <p:ph type="sldNum" sz="quarter" idx="10"/>
          </p:nvPr>
        </p:nvSpPr>
        <p:spPr/>
        <p:txBody>
          <a:bodyPr/>
          <a:lstStyle/>
          <a:p>
            <a:fld id="{0A3C37BE-C303-496D-B5CD-85F2937540FC}" type="slidenum">
              <a:rPr lang="pt-BR" smtClean="0"/>
              <a:t>10</a:t>
            </a:fld>
            <a:endParaRPr lang="pt-BR" dirty="0"/>
          </a:p>
        </p:txBody>
      </p:sp>
    </p:spTree>
    <p:extLst>
      <p:ext uri="{BB962C8B-B14F-4D97-AF65-F5344CB8AC3E}">
        <p14:creationId xmlns:p14="http://schemas.microsoft.com/office/powerpoint/2010/main" val="422787793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tângulo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8" name="Retângulo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2" name="Título 1"/>
          <p:cNvSpPr>
            <a:spLocks noGrp="1"/>
          </p:cNvSpPr>
          <p:nvPr>
            <p:ph type="ctrTitle"/>
          </p:nvPr>
        </p:nvSpPr>
        <p:spPr>
          <a:xfrm>
            <a:off x="828676" y="2292097"/>
            <a:ext cx="7572375" cy="2219691"/>
          </a:xfrm>
        </p:spPr>
        <p:txBody>
          <a:bodyPr anchor="ctr">
            <a:normAutofit/>
          </a:bodyPr>
          <a:lstStyle>
            <a:lvl1pPr algn="l">
              <a:defRPr sz="3300" cap="all" baseline="0"/>
            </a:lvl1pPr>
          </a:lstStyle>
          <a:p>
            <a:r>
              <a:rPr lang="pt-BR" smtClean="0"/>
              <a:t>Clique para editar o título mestre</a:t>
            </a:r>
            <a:endParaRPr lang="pt-BR" dirty="0"/>
          </a:p>
        </p:txBody>
      </p:sp>
      <p:sp>
        <p:nvSpPr>
          <p:cNvPr id="3" name="Subtítulo 2"/>
          <p:cNvSpPr>
            <a:spLocks noGrp="1"/>
          </p:cNvSpPr>
          <p:nvPr>
            <p:ph type="subTitle" idx="1"/>
          </p:nvPr>
        </p:nvSpPr>
        <p:spPr>
          <a:xfrm>
            <a:off x="828675" y="4511787"/>
            <a:ext cx="7572376" cy="955565"/>
          </a:xfrm>
        </p:spPr>
        <p:txBody>
          <a:bodyPr>
            <a:normAutofit/>
          </a:bodyPr>
          <a:lstStyle>
            <a:lvl1pPr marL="0" indent="0" algn="l">
              <a:spcBef>
                <a:spcPts val="0"/>
              </a:spcBef>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smtClean="0"/>
              <a:t>Clique para editar o estilo do subtítulo Mestre</a:t>
            </a:r>
            <a:endParaRPr lang="pt-BR" dirty="0"/>
          </a:p>
        </p:txBody>
      </p:sp>
      <p:sp>
        <p:nvSpPr>
          <p:cNvPr id="4" name="Espaço Reservado para Data 3"/>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0FF54DE5-C571-48E8-A5BC-B369434E2F44}" type="slidenum">
              <a:rPr lang="pt-BR" smtClean="0"/>
              <a:t>‹nº›</a:t>
            </a:fld>
            <a:endParaRPr lang="pt-BR" dirty="0"/>
          </a:p>
        </p:txBody>
      </p:sp>
      <p:pic>
        <p:nvPicPr>
          <p:cNvPr id="11" name="Imagem 10"/>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3335" y="0"/>
            <a:ext cx="1310643" cy="2292094"/>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b"/>
          <a:lstStyle>
            <a:lvl1pPr>
              <a:defRPr sz="2400"/>
            </a:lvl1pPr>
          </a:lstStyle>
          <a:p>
            <a:r>
              <a:rPr lang="pt-BR" smtClean="0"/>
              <a:t>Clique para editar o título mestre</a:t>
            </a:r>
            <a:endParaRPr lang="pt-BR" dirty="0"/>
          </a:p>
        </p:txBody>
      </p:sp>
      <p:sp>
        <p:nvSpPr>
          <p:cNvPr id="3" name="Espaço Reservado para Imagem 2"/>
          <p:cNvSpPr>
            <a:spLocks noGrp="1"/>
          </p:cNvSpPr>
          <p:nvPr>
            <p:ph type="pic" idx="1"/>
          </p:nvPr>
        </p:nvSpPr>
        <p:spPr>
          <a:xfrm>
            <a:off x="3491003" y="1600201"/>
            <a:ext cx="4823184" cy="4572001"/>
          </a:xfrm>
        </p:spPr>
        <p:txBody>
          <a:bodyPr tIns="118872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pt-BR" smtClean="0"/>
              <a:t>Clique no ícone para adicionar uma imagem</a:t>
            </a:r>
            <a:endParaRPr lang="pt-BR" dirty="0"/>
          </a:p>
        </p:txBody>
      </p:sp>
      <p:sp>
        <p:nvSpPr>
          <p:cNvPr id="4" name="Espaço Reservado para Texto 3"/>
          <p:cNvSpPr>
            <a:spLocks noGrp="1"/>
          </p:cNvSpPr>
          <p:nvPr>
            <p:ph type="body" sz="half" idx="2"/>
          </p:nvPr>
        </p:nvSpPr>
        <p:spPr>
          <a:xfrm>
            <a:off x="828676" y="1600200"/>
            <a:ext cx="2547747" cy="4572000"/>
          </a:xfrm>
        </p:spPr>
        <p:txBody>
          <a:bodyPr>
            <a:normAutofit/>
          </a:bodyPr>
          <a:lstStyle>
            <a:lvl1pPr marL="0" indent="0">
              <a:spcBef>
                <a:spcPts val="900"/>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0FF54DE5-C571-48E8-A5BC-B369434E2F44}" type="slidenum">
              <a:rPr lang="pt-BR" smtClean="0"/>
              <a:t>‹nº›</a:t>
            </a:fld>
            <a:endParaRPr lang="pt-BR" dirty="0"/>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Data 3"/>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0FF54DE5-C571-48E8-A5BC-B369434E2F44}" type="slidenum">
              <a:rPr lang="pt-BR" smtClean="0"/>
              <a:t>‹nº›</a:t>
            </a:fld>
            <a:endParaRPr lang="pt-BR" dirty="0"/>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7029451" y="365125"/>
            <a:ext cx="1285875" cy="5811838"/>
          </a:xfrm>
        </p:spPr>
        <p:txBody>
          <a:bodyPr vert="eaVert"/>
          <a:lstStyle/>
          <a:p>
            <a:r>
              <a:rPr lang="pt-BR" smtClean="0"/>
              <a:t>Clique para editar o título mestre</a:t>
            </a:r>
            <a:endParaRPr lang="pt-BR" dirty="0"/>
          </a:p>
        </p:txBody>
      </p:sp>
      <p:sp>
        <p:nvSpPr>
          <p:cNvPr id="3" name="Espaço Reservado para Texto Vertical 2"/>
          <p:cNvSpPr>
            <a:spLocks noGrp="1"/>
          </p:cNvSpPr>
          <p:nvPr>
            <p:ph type="body" orient="vert" idx="1"/>
          </p:nvPr>
        </p:nvSpPr>
        <p:spPr>
          <a:xfrm>
            <a:off x="828675" y="365125"/>
            <a:ext cx="6074172" cy="5811838"/>
          </a:xfrm>
        </p:spPr>
        <p:txBody>
          <a:bodyPr vert="eaVert"/>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Data 3"/>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0FF54DE5-C571-48E8-A5BC-B369434E2F44}" type="slidenum">
              <a:rPr lang="pt-BR" smtClean="0"/>
              <a:t>‹nº›</a:t>
            </a:fld>
            <a:endParaRPr lang="pt-BR" dirty="0"/>
          </a:p>
        </p:txBody>
      </p:sp>
      <p:grpSp>
        <p:nvGrpSpPr>
          <p:cNvPr id="7" name="Grupo 6"/>
          <p:cNvGrpSpPr/>
          <p:nvPr/>
        </p:nvGrpSpPr>
        <p:grpSpPr>
          <a:xfrm rot="5400000">
            <a:off x="4181447" y="3239395"/>
            <a:ext cx="5632704" cy="63302"/>
            <a:chOff x="1073150" y="1219201"/>
            <a:chExt cx="10058400" cy="63125"/>
          </a:xfrm>
        </p:grpSpPr>
        <p:cxnSp>
          <p:nvCxnSpPr>
            <p:cNvPr id="8" name="Conector Reto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Conector Reto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dirty="0"/>
          </a:p>
        </p:txBody>
      </p:sp>
      <p:sp>
        <p:nvSpPr>
          <p:cNvPr id="3" name="Espaço Reservado para Conteúdo 2"/>
          <p:cNvSpPr>
            <a:spLocks noGrp="1"/>
          </p:cNvSpPr>
          <p:nvPr>
            <p:ph idx="1"/>
          </p:nvPr>
        </p:nvSpPr>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Data 3"/>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0FF54DE5-C571-48E8-A5BC-B369434E2F44}" type="slidenum">
              <a:rPr lang="pt-BR" smtClean="0"/>
              <a:t>‹nº›</a:t>
            </a:fld>
            <a:endParaRPr lang="pt-BR" dirty="0"/>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lide do Título com Imagem">
    <p:spTree>
      <p:nvGrpSpPr>
        <p:cNvPr id="1" name=""/>
        <p:cNvGrpSpPr/>
        <p:nvPr/>
      </p:nvGrpSpPr>
      <p:grpSpPr>
        <a:xfrm>
          <a:off x="0" y="0"/>
          <a:ext cx="0" cy="0"/>
          <a:chOff x="0" y="0"/>
          <a:chExt cx="0" cy="0"/>
        </a:xfrm>
      </p:grpSpPr>
      <p:grpSp>
        <p:nvGrpSpPr>
          <p:cNvPr id="13" name="Grupo 12"/>
          <p:cNvGrpSpPr/>
          <p:nvPr/>
        </p:nvGrpSpPr>
        <p:grpSpPr>
          <a:xfrm rot="10800000">
            <a:off x="0" y="5645513"/>
            <a:ext cx="9144000" cy="63125"/>
            <a:chOff x="507492" y="1501519"/>
            <a:chExt cx="8129016" cy="63125"/>
          </a:xfrm>
        </p:grpSpPr>
        <p:cxnSp>
          <p:nvCxnSpPr>
            <p:cNvPr id="17" name="Conector Reto 16"/>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to 17"/>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nvGrpSpPr>
          <p:cNvPr id="14" name="Grupo 13"/>
          <p:cNvGrpSpPr/>
          <p:nvPr/>
        </p:nvGrpSpPr>
        <p:grpSpPr>
          <a:xfrm>
            <a:off x="0" y="1143003"/>
            <a:ext cx="9144000" cy="63125"/>
            <a:chOff x="507492" y="1501519"/>
            <a:chExt cx="8129016" cy="63125"/>
          </a:xfrm>
        </p:grpSpPr>
        <p:cxnSp>
          <p:nvCxnSpPr>
            <p:cNvPr id="15" name="Conector Reto 14"/>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7" name="Retângulo 6"/>
          <p:cNvSpPr/>
          <p:nvPr/>
        </p:nvSpPr>
        <p:spPr>
          <a:xfrm>
            <a:off x="0" y="5778124"/>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8" name="Retângulo 7"/>
          <p:cNvSpPr/>
          <p:nvPr/>
        </p:nvSpPr>
        <p:spPr>
          <a:xfrm>
            <a:off x="0" y="0"/>
            <a:ext cx="9144000" cy="1079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sp>
        <p:nvSpPr>
          <p:cNvPr id="2" name="Título 1"/>
          <p:cNvSpPr>
            <a:spLocks noGrp="1"/>
          </p:cNvSpPr>
          <p:nvPr>
            <p:ph type="ctrTitle"/>
          </p:nvPr>
        </p:nvSpPr>
        <p:spPr>
          <a:xfrm>
            <a:off x="828675" y="2292097"/>
            <a:ext cx="4300538" cy="2219691"/>
          </a:xfrm>
        </p:spPr>
        <p:txBody>
          <a:bodyPr anchor="ctr">
            <a:normAutofit/>
          </a:bodyPr>
          <a:lstStyle>
            <a:lvl1pPr algn="l">
              <a:defRPr sz="3300" cap="all" baseline="0"/>
            </a:lvl1pPr>
          </a:lstStyle>
          <a:p>
            <a:r>
              <a:rPr lang="pt-BR" smtClean="0"/>
              <a:t>Clique para editar o título mestre</a:t>
            </a:r>
            <a:endParaRPr lang="pt-BR" dirty="0"/>
          </a:p>
        </p:txBody>
      </p:sp>
      <p:sp>
        <p:nvSpPr>
          <p:cNvPr id="3" name="Subtítulo 2"/>
          <p:cNvSpPr>
            <a:spLocks noGrp="1"/>
          </p:cNvSpPr>
          <p:nvPr>
            <p:ph type="subTitle" idx="1"/>
          </p:nvPr>
        </p:nvSpPr>
        <p:spPr>
          <a:xfrm>
            <a:off x="828675" y="4511787"/>
            <a:ext cx="4300538" cy="955565"/>
          </a:xfrm>
        </p:spPr>
        <p:txBody>
          <a:bodyPr>
            <a:normAutofit/>
          </a:bodyPr>
          <a:lstStyle>
            <a:lvl1pPr marL="0" indent="0" algn="l">
              <a:spcBef>
                <a:spcPts val="0"/>
              </a:spcBef>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pt-BR" smtClean="0"/>
              <a:t>Clique para editar o estilo do subtítulo Mestre</a:t>
            </a:r>
            <a:endParaRPr lang="pt-BR" dirty="0"/>
          </a:p>
        </p:txBody>
      </p:sp>
      <p:pic>
        <p:nvPicPr>
          <p:cNvPr id="10" name="Imagem 9"/>
          <p:cNvPicPr>
            <a:picLocks noChangeAspect="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saturation sat="30000"/>
                    </a14:imgEffect>
                  </a14:imgLayer>
                </a14:imgProps>
              </a:ext>
              <a:ext uri="{28A0092B-C50C-407E-A947-70E740481C1C}">
                <a14:useLocalDpi xmlns:a14="http://schemas.microsoft.com/office/drawing/2010/main" val="0"/>
              </a:ext>
            </a:extLst>
          </a:blip>
          <a:srcRect/>
          <a:stretch/>
        </p:blipFill>
        <p:spPr>
          <a:xfrm>
            <a:off x="994411" y="0"/>
            <a:ext cx="1310643" cy="2292094"/>
          </a:xfrm>
          <a:prstGeom prst="rect">
            <a:avLst/>
          </a:prstGeom>
        </p:spPr>
      </p:pic>
      <p:sp>
        <p:nvSpPr>
          <p:cNvPr id="11" name="Espaço Reservado para Imagem 10"/>
          <p:cNvSpPr>
            <a:spLocks noGrp="1"/>
          </p:cNvSpPr>
          <p:nvPr>
            <p:ph type="pic" sz="quarter" idx="13"/>
          </p:nvPr>
        </p:nvSpPr>
        <p:spPr>
          <a:xfrm>
            <a:off x="5235799" y="1310656"/>
            <a:ext cx="3908203" cy="4208604"/>
          </a:xfrm>
          <a:solidFill>
            <a:schemeClr val="tx1">
              <a:lumMod val="20000"/>
              <a:lumOff val="80000"/>
            </a:schemeClr>
          </a:solidFill>
        </p:spPr>
        <p:txBody>
          <a:bodyPr tIns="1005840"/>
          <a:lstStyle>
            <a:lvl1pPr marL="0" indent="0" algn="ctr">
              <a:buNone/>
              <a:defRPr/>
            </a:lvl1pPr>
          </a:lstStyle>
          <a:p>
            <a:r>
              <a:rPr lang="pt-BR" smtClean="0"/>
              <a:t>Clique no ícone para adicionar uma imagem</a:t>
            </a:r>
            <a:endParaRPr lang="pt-BR" dirty="0"/>
          </a:p>
        </p:txBody>
      </p:sp>
      <p:sp>
        <p:nvSpPr>
          <p:cNvPr id="19" name="Texto Instrucional"/>
          <p:cNvSpPr/>
          <p:nvPr/>
        </p:nvSpPr>
        <p:spPr>
          <a:xfrm>
            <a:off x="9258300" y="0"/>
            <a:ext cx="971550" cy="6858000"/>
          </a:xfrm>
          <a:prstGeom prst="roundRect">
            <a:avLst>
              <a:gd name="adj" fmla="val 9717"/>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800">
              <a:buNone/>
            </a:pPr>
            <a:r>
              <a:rPr lang="pt-BR" sz="900" b="1" i="1" dirty="0" smtClean="0">
                <a:latin typeface="Arial"/>
                <a:ea typeface="+mn-ea"/>
                <a:cs typeface="Arial"/>
              </a:rPr>
              <a:t>OBSERVAÇÃO:</a:t>
            </a:r>
          </a:p>
          <a:p>
            <a:pPr algn="l" defTabSz="685800">
              <a:buNone/>
            </a:pPr>
            <a:r>
              <a:rPr lang="pt-BR" sz="900" b="0" i="1" dirty="0" smtClean="0">
                <a:latin typeface="Arial"/>
                <a:ea typeface="+mn-ea"/>
                <a:cs typeface="Arial"/>
              </a:rPr>
              <a:t>Para mudar a imagem deste slide, selecione a imagem e exclua-a. Em seguida, clique no ícone Imagens do espaço reservado pra inserir sua própria imagem.</a:t>
            </a:r>
            <a:endParaRPr lang="pt-BR" sz="900" b="0" i="1" dirty="0">
              <a:latin typeface="Arial"/>
              <a:ea typeface="+mn-ea"/>
              <a:cs typeface="Arial"/>
            </a:endParaRPr>
          </a:p>
        </p:txBody>
      </p:sp>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grpSp>
        <p:nvGrpSpPr>
          <p:cNvPr id="8" name="Grupo 7"/>
          <p:cNvGrpSpPr/>
          <p:nvPr/>
        </p:nvGrpSpPr>
        <p:grpSpPr>
          <a:xfrm>
            <a:off x="0" y="2514603"/>
            <a:ext cx="9144000" cy="3194035"/>
            <a:chOff x="647402" y="2514600"/>
            <a:chExt cx="10838688" cy="3194035"/>
          </a:xfrm>
        </p:grpSpPr>
        <p:grpSp>
          <p:nvGrpSpPr>
            <p:cNvPr id="9" name="Grupo 8"/>
            <p:cNvGrpSpPr/>
            <p:nvPr/>
          </p:nvGrpSpPr>
          <p:grpSpPr>
            <a:xfrm>
              <a:off x="647402" y="2514600"/>
              <a:ext cx="10838688" cy="63125"/>
              <a:chOff x="507492" y="1501519"/>
              <a:chExt cx="8129016" cy="63125"/>
            </a:xfrm>
          </p:grpSpPr>
          <p:cxnSp>
            <p:nvCxnSpPr>
              <p:cNvPr id="14" name="Conector Reto 13"/>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10" name="Retângulo 9"/>
            <p:cNvSpPr/>
            <p:nvPr/>
          </p:nvSpPr>
          <p:spPr>
            <a:xfrm>
              <a:off x="647402" y="2640850"/>
              <a:ext cx="10838688" cy="29415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dirty="0"/>
            </a:p>
          </p:txBody>
        </p:sp>
        <p:grpSp>
          <p:nvGrpSpPr>
            <p:cNvPr id="11" name="Grupo 10"/>
            <p:cNvGrpSpPr/>
            <p:nvPr/>
          </p:nvGrpSpPr>
          <p:grpSpPr>
            <a:xfrm rot="10800000">
              <a:off x="647402" y="5645510"/>
              <a:ext cx="10838688" cy="63125"/>
              <a:chOff x="507492" y="1501519"/>
              <a:chExt cx="8129016" cy="63125"/>
            </a:xfrm>
          </p:grpSpPr>
          <p:cxnSp>
            <p:nvCxnSpPr>
              <p:cNvPr id="12" name="Conector Reto 11"/>
              <p:cNvCxnSpPr/>
              <p:nvPr/>
            </p:nvCxnSpPr>
            <p:spPr>
              <a:xfrm>
                <a:off x="507492" y="1564644"/>
                <a:ext cx="8129016"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3" name="Conector Reto 12"/>
              <p:cNvCxnSpPr/>
              <p:nvPr/>
            </p:nvCxnSpPr>
            <p:spPr>
              <a:xfrm>
                <a:off x="507492" y="1501519"/>
                <a:ext cx="8129016"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grpSp>
      <p:sp>
        <p:nvSpPr>
          <p:cNvPr id="2" name="Título 1"/>
          <p:cNvSpPr>
            <a:spLocks noGrp="1"/>
          </p:cNvSpPr>
          <p:nvPr>
            <p:ph type="title"/>
          </p:nvPr>
        </p:nvSpPr>
        <p:spPr>
          <a:xfrm>
            <a:off x="828676" y="2971806"/>
            <a:ext cx="7553324" cy="1684150"/>
          </a:xfrm>
        </p:spPr>
        <p:txBody>
          <a:bodyPr anchor="ctr">
            <a:normAutofit/>
          </a:bodyPr>
          <a:lstStyle>
            <a:lvl1pPr>
              <a:defRPr sz="3300" cap="all" baseline="0">
                <a:solidFill>
                  <a:schemeClr val="bg1"/>
                </a:solidFill>
              </a:defRPr>
            </a:lvl1pPr>
          </a:lstStyle>
          <a:p>
            <a:r>
              <a:rPr lang="pt-BR" smtClean="0"/>
              <a:t>Clique para editar o título mestre</a:t>
            </a:r>
            <a:endParaRPr lang="pt-BR" dirty="0"/>
          </a:p>
        </p:txBody>
      </p:sp>
      <p:sp>
        <p:nvSpPr>
          <p:cNvPr id="3" name="Espaço Reservado para Texto 2"/>
          <p:cNvSpPr>
            <a:spLocks noGrp="1"/>
          </p:cNvSpPr>
          <p:nvPr>
            <p:ph type="body" idx="1"/>
          </p:nvPr>
        </p:nvSpPr>
        <p:spPr>
          <a:xfrm>
            <a:off x="828676" y="4655956"/>
            <a:ext cx="7553324" cy="509750"/>
          </a:xfrm>
        </p:spPr>
        <p:txBody>
          <a:bodyPr>
            <a:normAutofit/>
          </a:bodyPr>
          <a:lstStyle>
            <a:lvl1pPr marL="0" indent="0">
              <a:spcBef>
                <a:spcPts val="0"/>
              </a:spcBef>
              <a:buNone/>
              <a:defRPr sz="12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pt-BR" smtClean="0"/>
              <a:t>Editar estilos de texto Mestre</a:t>
            </a:r>
          </a:p>
        </p:txBody>
      </p:sp>
      <p:sp>
        <p:nvSpPr>
          <p:cNvPr id="4" name="Espaço Reservado para Data 3"/>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5" name="Espaço Reservado para Rodapé 4"/>
          <p:cNvSpPr>
            <a:spLocks noGrp="1"/>
          </p:cNvSpPr>
          <p:nvPr>
            <p:ph type="ftr" sz="quarter" idx="11"/>
          </p:nvPr>
        </p:nvSpPr>
        <p:spPr/>
        <p:txBody>
          <a:bodyPr/>
          <a:lstStyle/>
          <a:p>
            <a:endParaRPr lang="pt-BR" dirty="0"/>
          </a:p>
        </p:txBody>
      </p:sp>
      <p:sp>
        <p:nvSpPr>
          <p:cNvPr id="6" name="Espaço Reservado para Número de Slide 5"/>
          <p:cNvSpPr>
            <a:spLocks noGrp="1"/>
          </p:cNvSpPr>
          <p:nvPr>
            <p:ph type="sldNum" sz="quarter" idx="12"/>
          </p:nvPr>
        </p:nvSpPr>
        <p:spPr/>
        <p:txBody>
          <a:bodyPr/>
          <a:lstStyle/>
          <a:p>
            <a:fld id="{0FF54DE5-C571-48E8-A5BC-B369434E2F44}" type="slidenum">
              <a:rPr lang="pt-BR" smtClean="0"/>
              <a:t>‹nº›</a:t>
            </a:fld>
            <a:endParaRPr lang="pt-BR" dirty="0"/>
          </a:p>
        </p:txBody>
      </p:sp>
      <p:pic>
        <p:nvPicPr>
          <p:cNvPr id="7" name="Imagem 6"/>
          <p:cNvPicPr>
            <a:picLocks noChangeAspect="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94411" y="0"/>
            <a:ext cx="1337391" cy="2971806"/>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dirty="0"/>
          </a:p>
        </p:txBody>
      </p:sp>
      <p:sp>
        <p:nvSpPr>
          <p:cNvPr id="3" name="Espaço Reservado para Conteúdo 2"/>
          <p:cNvSpPr>
            <a:spLocks noGrp="1"/>
          </p:cNvSpPr>
          <p:nvPr>
            <p:ph sz="half" idx="1"/>
          </p:nvPr>
        </p:nvSpPr>
        <p:spPr>
          <a:xfrm>
            <a:off x="828676" y="1600202"/>
            <a:ext cx="3686175" cy="4571999"/>
          </a:xfrm>
        </p:spPr>
        <p:txBody>
          <a:bodyPr/>
          <a:lstStyle>
            <a:lvl5pPr>
              <a:defRPr/>
            </a:lvl5pPr>
            <a:lvl6pPr>
              <a:defRPr/>
            </a:lvl6pPr>
            <a:lvl7pPr>
              <a:defRPr/>
            </a:lvl7pPr>
            <a:lvl8pPr>
              <a:defRPr/>
            </a:lvl8pPr>
            <a:lvl9pPr>
              <a:defRPr/>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Conteúdo 3"/>
          <p:cNvSpPr>
            <a:spLocks noGrp="1"/>
          </p:cNvSpPr>
          <p:nvPr>
            <p:ph sz="half" idx="2"/>
          </p:nvPr>
        </p:nvSpPr>
        <p:spPr>
          <a:xfrm>
            <a:off x="4629151" y="1600202"/>
            <a:ext cx="3686175" cy="4571999"/>
          </a:xfrm>
        </p:spPr>
        <p:txBody>
          <a:bodyPr/>
          <a:lstStyle>
            <a:lvl5pPr>
              <a:defRPr/>
            </a:lvl5pPr>
            <a:lvl6pPr>
              <a:defRPr/>
            </a:lvl6pPr>
            <a:lvl7pPr>
              <a:defRPr/>
            </a:lvl7pPr>
            <a:lvl8pPr>
              <a:defRPr/>
            </a:lvl8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Data 4"/>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0FF54DE5-C571-48E8-A5BC-B369434E2F44}" type="slidenum">
              <a:rPr lang="pt-BR" smtClean="0"/>
              <a:t>‹nº›</a:t>
            </a:fld>
            <a:endParaRPr lang="pt-BR" dirty="0"/>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dirty="0"/>
          </a:p>
        </p:txBody>
      </p:sp>
      <p:sp>
        <p:nvSpPr>
          <p:cNvPr id="3" name="Espaço Reservado para Texto 2"/>
          <p:cNvSpPr>
            <a:spLocks noGrp="1"/>
          </p:cNvSpPr>
          <p:nvPr>
            <p:ph type="body" idx="1"/>
          </p:nvPr>
        </p:nvSpPr>
        <p:spPr>
          <a:xfrm>
            <a:off x="828675" y="1600200"/>
            <a:ext cx="3689604" cy="823912"/>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smtClean="0"/>
              <a:t>Editar estilos de texto Mestre</a:t>
            </a:r>
          </a:p>
        </p:txBody>
      </p:sp>
      <p:sp>
        <p:nvSpPr>
          <p:cNvPr id="4" name="Espaço Reservado para Conteúdo 3"/>
          <p:cNvSpPr>
            <a:spLocks noGrp="1"/>
          </p:cNvSpPr>
          <p:nvPr>
            <p:ph sz="half" idx="2"/>
          </p:nvPr>
        </p:nvSpPr>
        <p:spPr>
          <a:xfrm>
            <a:off x="828675" y="2424112"/>
            <a:ext cx="3689604" cy="37480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5" name="Espaço Reservado para Texto 4"/>
          <p:cNvSpPr>
            <a:spLocks noGrp="1"/>
          </p:cNvSpPr>
          <p:nvPr>
            <p:ph type="body" sz="quarter" idx="3"/>
          </p:nvPr>
        </p:nvSpPr>
        <p:spPr>
          <a:xfrm>
            <a:off x="4624583" y="1600200"/>
            <a:ext cx="3689604" cy="823912"/>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smtClean="0"/>
              <a:t>Editar estilos de texto Mestre</a:t>
            </a:r>
          </a:p>
        </p:txBody>
      </p:sp>
      <p:sp>
        <p:nvSpPr>
          <p:cNvPr id="6" name="Espaço Reservado para Conteúdo 5"/>
          <p:cNvSpPr>
            <a:spLocks noGrp="1"/>
          </p:cNvSpPr>
          <p:nvPr>
            <p:ph sz="quarter" idx="4"/>
          </p:nvPr>
        </p:nvSpPr>
        <p:spPr>
          <a:xfrm>
            <a:off x="4624583" y="2424112"/>
            <a:ext cx="3689604" cy="3748088"/>
          </a:xfrm>
        </p:spPr>
        <p:txBody>
          <a:body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7" name="Espaço Reservado para Data 6"/>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8" name="Espaço Reservado para Rodapé 7"/>
          <p:cNvSpPr>
            <a:spLocks noGrp="1"/>
          </p:cNvSpPr>
          <p:nvPr>
            <p:ph type="ftr" sz="quarter" idx="11"/>
          </p:nvPr>
        </p:nvSpPr>
        <p:spPr/>
        <p:txBody>
          <a:bodyPr/>
          <a:lstStyle/>
          <a:p>
            <a:endParaRPr lang="pt-BR" dirty="0"/>
          </a:p>
        </p:txBody>
      </p:sp>
      <p:sp>
        <p:nvSpPr>
          <p:cNvPr id="9" name="Espaço Reservado para Número de Slide 8"/>
          <p:cNvSpPr>
            <a:spLocks noGrp="1"/>
          </p:cNvSpPr>
          <p:nvPr>
            <p:ph type="sldNum" sz="quarter" idx="12"/>
          </p:nvPr>
        </p:nvSpPr>
        <p:spPr/>
        <p:txBody>
          <a:bodyPr/>
          <a:lstStyle/>
          <a:p>
            <a:fld id="{0FF54DE5-C571-48E8-A5BC-B369434E2F44}" type="slidenum">
              <a:rPr lang="pt-BR" smtClean="0"/>
              <a:t>‹nº›</a:t>
            </a:fld>
            <a:endParaRPr lang="pt-BR" dirty="0"/>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dirty="0"/>
          </a:p>
        </p:txBody>
      </p:sp>
      <p:sp>
        <p:nvSpPr>
          <p:cNvPr id="3" name="Espaço Reservado para Data 2"/>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4" name="Espaço Reservado para Rodapé 3"/>
          <p:cNvSpPr>
            <a:spLocks noGrp="1"/>
          </p:cNvSpPr>
          <p:nvPr>
            <p:ph type="ftr" sz="quarter" idx="11"/>
          </p:nvPr>
        </p:nvSpPr>
        <p:spPr/>
        <p:txBody>
          <a:bodyPr/>
          <a:lstStyle/>
          <a:p>
            <a:endParaRPr lang="pt-BR" dirty="0"/>
          </a:p>
        </p:txBody>
      </p:sp>
      <p:sp>
        <p:nvSpPr>
          <p:cNvPr id="5" name="Espaço Reservado para Número de Slide 4"/>
          <p:cNvSpPr>
            <a:spLocks noGrp="1"/>
          </p:cNvSpPr>
          <p:nvPr>
            <p:ph type="sldNum" sz="quarter" idx="12"/>
          </p:nvPr>
        </p:nvSpPr>
        <p:spPr/>
        <p:txBody>
          <a:bodyPr/>
          <a:lstStyle/>
          <a:p>
            <a:fld id="{0FF54DE5-C571-48E8-A5BC-B369434E2F44}" type="slidenum">
              <a:rPr lang="pt-BR" smtClean="0"/>
              <a:t>‹nº›</a:t>
            </a:fld>
            <a:endParaRPr lang="pt-BR" dirty="0"/>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3" name="Espaço Reservado para Rodapé 2"/>
          <p:cNvSpPr>
            <a:spLocks noGrp="1"/>
          </p:cNvSpPr>
          <p:nvPr>
            <p:ph type="ftr" sz="quarter" idx="11"/>
          </p:nvPr>
        </p:nvSpPr>
        <p:spPr/>
        <p:txBody>
          <a:bodyPr/>
          <a:lstStyle/>
          <a:p>
            <a:endParaRPr lang="pt-BR" dirty="0"/>
          </a:p>
        </p:txBody>
      </p:sp>
      <p:sp>
        <p:nvSpPr>
          <p:cNvPr id="4" name="Espaço Reservado para Número de Slide 3"/>
          <p:cNvSpPr>
            <a:spLocks noGrp="1"/>
          </p:cNvSpPr>
          <p:nvPr>
            <p:ph type="sldNum" sz="quarter" idx="12"/>
          </p:nvPr>
        </p:nvSpPr>
        <p:spPr/>
        <p:txBody>
          <a:bodyPr/>
          <a:lstStyle/>
          <a:p>
            <a:fld id="{0FF54DE5-C571-48E8-A5BC-B369434E2F44}" type="slidenum">
              <a:rPr lang="pt-BR" smtClean="0"/>
              <a:t>‹nº›</a:t>
            </a:fld>
            <a:endParaRPr lang="pt-BR" dirty="0"/>
          </a:p>
        </p:txBody>
      </p:sp>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p:txBody>
          <a:bodyPr anchor="b"/>
          <a:lstStyle>
            <a:lvl1pPr>
              <a:defRPr sz="2400"/>
            </a:lvl1pPr>
          </a:lstStyle>
          <a:p>
            <a:r>
              <a:rPr lang="pt-BR" smtClean="0"/>
              <a:t>Clique para editar o título mestre</a:t>
            </a:r>
            <a:endParaRPr lang="pt-BR" dirty="0"/>
          </a:p>
        </p:txBody>
      </p:sp>
      <p:sp>
        <p:nvSpPr>
          <p:cNvPr id="3" name="Espaço Reservado para Conteúdo 2"/>
          <p:cNvSpPr>
            <a:spLocks noGrp="1"/>
          </p:cNvSpPr>
          <p:nvPr>
            <p:ph idx="1"/>
          </p:nvPr>
        </p:nvSpPr>
        <p:spPr>
          <a:xfrm>
            <a:off x="4231387" y="1600201"/>
            <a:ext cx="4083939" cy="4572001"/>
          </a:xfrm>
        </p:spPr>
        <p:txBody>
          <a:bodyPr>
            <a:normAutofit/>
          </a:bodyPr>
          <a:lstStyle>
            <a:lvl1pPr>
              <a:defRPr sz="1500"/>
            </a:lvl1pPr>
            <a:lvl2pPr>
              <a:defRPr sz="1200"/>
            </a:lvl2pPr>
            <a:lvl3pPr>
              <a:defRPr sz="1200"/>
            </a:lvl3pPr>
            <a:lvl4pPr>
              <a:defRPr sz="1050"/>
            </a:lvl4pPr>
            <a:lvl5pPr>
              <a:defRPr sz="1050"/>
            </a:lvl5pPr>
            <a:lvl6pPr>
              <a:defRPr sz="1050"/>
            </a:lvl6pPr>
            <a:lvl7pPr>
              <a:defRPr sz="1050"/>
            </a:lvl7pPr>
            <a:lvl8pPr>
              <a:defRPr sz="1050"/>
            </a:lvl8pPr>
            <a:lvl9pPr>
              <a:defRPr sz="1050"/>
            </a:lvl9pPr>
          </a:lstStyle>
          <a:p>
            <a:pPr lvl="0"/>
            <a:r>
              <a:rPr lang="pt-BR" smtClean="0"/>
              <a:t>Editar estilos de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dirty="0"/>
          </a:p>
        </p:txBody>
      </p:sp>
      <p:sp>
        <p:nvSpPr>
          <p:cNvPr id="4" name="Espaço Reservado para Texto 3"/>
          <p:cNvSpPr>
            <a:spLocks noGrp="1"/>
          </p:cNvSpPr>
          <p:nvPr>
            <p:ph type="body" sz="half" idx="2"/>
          </p:nvPr>
        </p:nvSpPr>
        <p:spPr>
          <a:xfrm>
            <a:off x="828676" y="1600200"/>
            <a:ext cx="3288411" cy="4572000"/>
          </a:xfrm>
        </p:spPr>
        <p:txBody>
          <a:bodyPr>
            <a:normAutofit/>
          </a:bodyPr>
          <a:lstStyle>
            <a:lvl1pPr marL="0" indent="0">
              <a:spcBef>
                <a:spcPts val="900"/>
              </a:spcBef>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pt-BR" smtClean="0"/>
              <a:t>Editar estilos de texto Mestre</a:t>
            </a:r>
          </a:p>
        </p:txBody>
      </p:sp>
      <p:sp>
        <p:nvSpPr>
          <p:cNvPr id="5" name="Espaço Reservado para Data 4"/>
          <p:cNvSpPr>
            <a:spLocks noGrp="1"/>
          </p:cNvSpPr>
          <p:nvPr>
            <p:ph type="dt" sz="half" idx="10"/>
          </p:nvPr>
        </p:nvSpPr>
        <p:spPr/>
        <p:txBody>
          <a:bodyPr/>
          <a:lstStyle/>
          <a:p>
            <a:fld id="{402B9795-92DC-40DC-A1CA-9A4B349D7824}" type="datetimeFigureOut">
              <a:rPr lang="pt-BR" smtClean="0"/>
              <a:t>20/01/2016</a:t>
            </a:fld>
            <a:endParaRPr lang="pt-BR" dirty="0"/>
          </a:p>
        </p:txBody>
      </p:sp>
      <p:sp>
        <p:nvSpPr>
          <p:cNvPr id="6" name="Espaço Reservado para Rodapé 5"/>
          <p:cNvSpPr>
            <a:spLocks noGrp="1"/>
          </p:cNvSpPr>
          <p:nvPr>
            <p:ph type="ftr" sz="quarter" idx="11"/>
          </p:nvPr>
        </p:nvSpPr>
        <p:spPr/>
        <p:txBody>
          <a:bodyPr/>
          <a:lstStyle/>
          <a:p>
            <a:endParaRPr lang="pt-BR" dirty="0"/>
          </a:p>
        </p:txBody>
      </p:sp>
      <p:sp>
        <p:nvSpPr>
          <p:cNvPr id="7" name="Espaço Reservado para Número de Slide 6"/>
          <p:cNvSpPr>
            <a:spLocks noGrp="1"/>
          </p:cNvSpPr>
          <p:nvPr>
            <p:ph type="sldNum" sz="quarter" idx="12"/>
          </p:nvPr>
        </p:nvSpPr>
        <p:spPr/>
        <p:txBody>
          <a:bodyPr/>
          <a:lstStyle/>
          <a:p>
            <a:fld id="{0FF54DE5-C571-48E8-A5BC-B369434E2F44}" type="slidenum">
              <a:rPr lang="pt-BR" smtClean="0"/>
              <a:t>‹nº›</a:t>
            </a:fld>
            <a:endParaRPr lang="pt-BR" dirty="0"/>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28676" y="76200"/>
            <a:ext cx="7485512" cy="1096962"/>
          </a:xfrm>
          <a:prstGeom prst="rect">
            <a:avLst/>
          </a:prstGeom>
        </p:spPr>
        <p:txBody>
          <a:bodyPr vert="horz" lIns="0" tIns="45720" rIns="0" bIns="45720" rtlCol="0" anchor="b">
            <a:normAutofit/>
          </a:bodyPr>
          <a:lstStyle/>
          <a:p>
            <a:r>
              <a:rPr lang="pt-BR" dirty="0" smtClean="0"/>
              <a:t>Clique para editar o título mestre</a:t>
            </a:r>
            <a:endParaRPr lang="pt-BR" dirty="0"/>
          </a:p>
        </p:txBody>
      </p:sp>
      <p:sp>
        <p:nvSpPr>
          <p:cNvPr id="3" name="Espaço Reservado para Texto 2"/>
          <p:cNvSpPr>
            <a:spLocks noGrp="1"/>
          </p:cNvSpPr>
          <p:nvPr>
            <p:ph type="body" idx="1"/>
          </p:nvPr>
        </p:nvSpPr>
        <p:spPr>
          <a:xfrm>
            <a:off x="828675" y="1600200"/>
            <a:ext cx="7486650" cy="4572000"/>
          </a:xfrm>
          <a:prstGeom prst="rect">
            <a:avLst/>
          </a:prstGeom>
        </p:spPr>
        <p:txBody>
          <a:bodyPr vert="horz" lIns="0" tIns="45720" rIns="0" bIns="45720" rtlCol="0">
            <a:normAutofit/>
          </a:body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4" name="Espaço Reservado para Data 3"/>
          <p:cNvSpPr>
            <a:spLocks noGrp="1"/>
          </p:cNvSpPr>
          <p:nvPr>
            <p:ph type="dt" sz="half" idx="2"/>
          </p:nvPr>
        </p:nvSpPr>
        <p:spPr>
          <a:xfrm>
            <a:off x="828676" y="6356354"/>
            <a:ext cx="1372169" cy="365125"/>
          </a:xfrm>
          <a:prstGeom prst="rect">
            <a:avLst/>
          </a:prstGeom>
        </p:spPr>
        <p:txBody>
          <a:bodyPr vert="horz" lIns="0" tIns="45720" rIns="0" bIns="45720" rtlCol="0" anchor="ctr"/>
          <a:lstStyle>
            <a:lvl1pPr algn="l">
              <a:defRPr sz="900">
                <a:solidFill>
                  <a:schemeClr val="tx1">
                    <a:lumMod val="60000"/>
                    <a:lumOff val="40000"/>
                  </a:schemeClr>
                </a:solidFill>
              </a:defRPr>
            </a:lvl1pPr>
          </a:lstStyle>
          <a:p>
            <a:fld id="{402B9795-92DC-40DC-A1CA-9A4B349D7824}" type="datetimeFigureOut">
              <a:rPr lang="pt-BR" smtClean="0"/>
              <a:pPr/>
              <a:t>20/01/2016</a:t>
            </a:fld>
            <a:endParaRPr lang="pt-BR" dirty="0"/>
          </a:p>
        </p:txBody>
      </p:sp>
      <p:sp>
        <p:nvSpPr>
          <p:cNvPr id="5" name="Espaço Reservado para Rodapé 4"/>
          <p:cNvSpPr>
            <a:spLocks noGrp="1"/>
          </p:cNvSpPr>
          <p:nvPr>
            <p:ph type="ftr" sz="quarter" idx="3"/>
          </p:nvPr>
        </p:nvSpPr>
        <p:spPr>
          <a:xfrm>
            <a:off x="2200845" y="6356350"/>
            <a:ext cx="4742312" cy="365126"/>
          </a:xfrm>
          <a:prstGeom prst="rect">
            <a:avLst/>
          </a:prstGeom>
        </p:spPr>
        <p:txBody>
          <a:bodyPr vert="horz" lIns="0" tIns="45720" rIns="0" bIns="45720" rtlCol="0" anchor="ctr"/>
          <a:lstStyle>
            <a:lvl1pPr algn="ctr">
              <a:defRPr sz="900">
                <a:solidFill>
                  <a:schemeClr val="tx1">
                    <a:lumMod val="60000"/>
                    <a:lumOff val="40000"/>
                  </a:schemeClr>
                </a:solidFill>
              </a:defRPr>
            </a:lvl1pPr>
          </a:lstStyle>
          <a:p>
            <a:endParaRPr lang="pt-BR" dirty="0"/>
          </a:p>
        </p:txBody>
      </p:sp>
      <p:sp>
        <p:nvSpPr>
          <p:cNvPr id="6" name="Espaço Reservado para Número de Slide 5"/>
          <p:cNvSpPr>
            <a:spLocks noGrp="1"/>
          </p:cNvSpPr>
          <p:nvPr>
            <p:ph type="sldNum" sz="quarter" idx="4"/>
          </p:nvPr>
        </p:nvSpPr>
        <p:spPr>
          <a:xfrm>
            <a:off x="6942587" y="6356354"/>
            <a:ext cx="1371600" cy="365125"/>
          </a:xfrm>
          <a:prstGeom prst="rect">
            <a:avLst/>
          </a:prstGeom>
        </p:spPr>
        <p:txBody>
          <a:bodyPr vert="horz" lIns="0" tIns="45720" rIns="0" bIns="45720" rtlCol="0" anchor="ctr"/>
          <a:lstStyle>
            <a:lvl1pPr algn="r">
              <a:defRPr sz="900">
                <a:solidFill>
                  <a:schemeClr val="tx1">
                    <a:lumMod val="60000"/>
                    <a:lumOff val="40000"/>
                  </a:schemeClr>
                </a:solidFill>
              </a:defRPr>
            </a:lvl1pPr>
          </a:lstStyle>
          <a:p>
            <a:fld id="{0FF54DE5-C571-48E8-A5BC-B369434E2F44}" type="slidenum">
              <a:rPr lang="pt-BR" smtClean="0"/>
              <a:pPr/>
              <a:t>‹nº›</a:t>
            </a:fld>
            <a:endParaRPr lang="pt-BR" dirty="0"/>
          </a:p>
        </p:txBody>
      </p:sp>
      <p:grpSp>
        <p:nvGrpSpPr>
          <p:cNvPr id="15" name="Grupo 14"/>
          <p:cNvGrpSpPr/>
          <p:nvPr/>
        </p:nvGrpSpPr>
        <p:grpSpPr>
          <a:xfrm>
            <a:off x="827532" y="1219204"/>
            <a:ext cx="7488936" cy="84403"/>
            <a:chOff x="1073150" y="1219201"/>
            <a:chExt cx="10058400" cy="63125"/>
          </a:xfrm>
        </p:grpSpPr>
        <p:cxnSp>
          <p:nvCxnSpPr>
            <p:cNvPr id="13" name="Conector Reto 12"/>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4" name="Conector Reto 13"/>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1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22" userDrawn="1">
          <p15:clr>
            <a:srgbClr val="F26B43"/>
          </p15:clr>
        </p15:guide>
        <p15:guide id="2" pos="5238" userDrawn="1">
          <p15:clr>
            <a:srgbClr val="F26B43"/>
          </p15:clr>
        </p15:guide>
        <p15:guide id="3" orient="horz" pos="1008" userDrawn="1">
          <p15:clr>
            <a:srgbClr val="F26B43"/>
          </p15:clr>
        </p15:guide>
        <p15:guide id="4"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ctrTitle"/>
          </p:nvPr>
        </p:nvSpPr>
        <p:spPr>
          <a:xfrm>
            <a:off x="150920" y="2006353"/>
            <a:ext cx="4978293" cy="2234736"/>
          </a:xfrm>
        </p:spPr>
        <p:txBody>
          <a:bodyPr anchor="ctr">
            <a:normAutofit/>
          </a:bodyPr>
          <a:lstStyle/>
          <a:p>
            <a:pPr algn="ctr">
              <a:spcBef>
                <a:spcPts val="0"/>
              </a:spcBef>
            </a:pPr>
            <a:r>
              <a:rPr lang="pt-BR" sz="2800" smtClean="0"/>
              <a:t>LOGIKID: </a:t>
            </a:r>
            <a:r>
              <a:rPr lang="pt-BR" sz="2800" dirty="0"/>
              <a:t>SOFTWARE PARA O ENSINO DE LÓGICA E PROGRAMAÇÃO COM O AEDROMO </a:t>
            </a:r>
            <a:endParaRPr lang="pt-BR" sz="2800" dirty="0">
              <a:solidFill>
                <a:srgbClr val="514843"/>
              </a:solidFill>
              <a:latin typeface="Plantagenet Cherokee"/>
            </a:endParaRPr>
          </a:p>
        </p:txBody>
      </p:sp>
      <p:sp>
        <p:nvSpPr>
          <p:cNvPr id="7" name="Subtítulo 6"/>
          <p:cNvSpPr>
            <a:spLocks noGrp="1"/>
          </p:cNvSpPr>
          <p:nvPr>
            <p:ph type="subTitle" idx="1"/>
          </p:nvPr>
        </p:nvSpPr>
        <p:spPr>
          <a:xfrm>
            <a:off x="399495" y="4366455"/>
            <a:ext cx="4729718" cy="1152805"/>
          </a:xfrm>
        </p:spPr>
        <p:txBody>
          <a:bodyPr>
            <a:normAutofit lnSpcReduction="10000"/>
          </a:bodyPr>
          <a:lstStyle/>
          <a:p>
            <a:pPr algn="ctr"/>
            <a:r>
              <a:rPr lang="pt-BR" sz="2000" dirty="0"/>
              <a:t>Celso de Oliveira Lisboa </a:t>
            </a:r>
          </a:p>
          <a:p>
            <a:endParaRPr lang="pt-BR" sz="2000" dirty="0"/>
          </a:p>
          <a:p>
            <a:pPr algn="r"/>
            <a:r>
              <a:rPr lang="pt-BR" sz="2000" dirty="0"/>
              <a:t>Orientador: Prof. </a:t>
            </a:r>
            <a:r>
              <a:rPr lang="pt-BR" sz="2000" dirty="0" err="1"/>
              <a:t>Dr</a:t>
            </a:r>
            <a:r>
              <a:rPr lang="pt-BR" sz="2000" dirty="0"/>
              <a:t> Renê Pegoraro</a:t>
            </a:r>
          </a:p>
          <a:p>
            <a:pPr algn="r"/>
            <a:r>
              <a:rPr lang="pt-BR" sz="2000" dirty="0" err="1"/>
              <a:t>Co-orientador</a:t>
            </a:r>
            <a:r>
              <a:rPr lang="pt-BR" sz="2000" dirty="0"/>
              <a:t>: Prof. Me. Silas F. R. Alves </a:t>
            </a:r>
          </a:p>
          <a:p>
            <a:endParaRPr lang="pt-BR" sz="1800" dirty="0"/>
          </a:p>
        </p:txBody>
      </p:sp>
      <p:pic>
        <p:nvPicPr>
          <p:cNvPr id="3" name="Espaço Reservado para Imagem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02" r="102"/>
          <a:stretch>
            <a:fillRect/>
          </a:stretch>
        </p:blipFill>
        <p:spPr/>
      </p:pic>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Scratch</a:t>
            </a:r>
            <a:endParaRPr lang="pt-BR" sz="3600" dirty="0">
              <a:solidFill>
                <a:srgbClr val="514843"/>
              </a:solidFill>
              <a:latin typeface="Plantagenet Cherokee"/>
            </a:endParaRPr>
          </a:p>
        </p:txBody>
      </p:sp>
      <p:pic>
        <p:nvPicPr>
          <p:cNvPr id="5" name="Picture 4" descr="http://www.hive76.org/wp-content/uploads/2011/08/TestScratchSensor.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7538" y="1351637"/>
            <a:ext cx="7394013" cy="4427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ço Reservado para Conteúdo 2"/>
          <p:cNvSpPr txBox="1">
            <a:spLocks/>
          </p:cNvSpPr>
          <p:nvPr/>
        </p:nvSpPr>
        <p:spPr>
          <a:xfrm>
            <a:off x="827538" y="5939161"/>
            <a:ext cx="7486650" cy="918839"/>
          </a:xfrm>
          <a:prstGeom prst="rect">
            <a:avLst/>
          </a:prstGeom>
        </p:spPr>
        <p:txBody>
          <a:bodyPr vert="horz" lIns="0" tIns="45720" rIns="0" bIns="45720" rtlCol="0">
            <a:no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9pPr>
          </a:lstStyle>
          <a:p>
            <a:pPr marL="0" indent="0">
              <a:spcBef>
                <a:spcPts val="1200"/>
              </a:spcBef>
              <a:spcAft>
                <a:spcPts val="1200"/>
              </a:spcAft>
              <a:buNone/>
            </a:pPr>
            <a:r>
              <a:rPr lang="pt-BR" sz="2600" dirty="0" smtClean="0"/>
              <a:t>Disponibiliza  </a:t>
            </a:r>
            <a:r>
              <a:rPr lang="pt-BR" sz="2600" dirty="0"/>
              <a:t>ferramentas de programação de informática </a:t>
            </a:r>
            <a:r>
              <a:rPr lang="pt-BR" sz="2600" dirty="0" smtClean="0"/>
              <a:t>simplificadas.</a:t>
            </a:r>
            <a:endParaRPr lang="pt-BR" sz="2600" dirty="0"/>
          </a:p>
        </p:txBody>
      </p:sp>
    </p:spTree>
    <p:extLst>
      <p:ext uri="{BB962C8B-B14F-4D97-AF65-F5344CB8AC3E}">
        <p14:creationId xmlns:p14="http://schemas.microsoft.com/office/powerpoint/2010/main" val="32014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d1e2bohyu2u2w9.cloudfront.net/sites/default/files/experience-media-file/light-bot_ss4.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89050" y="1352628"/>
            <a:ext cx="5563625" cy="417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ítulo 12"/>
          <p:cNvSpPr>
            <a:spLocks noGrp="1"/>
          </p:cNvSpPr>
          <p:nvPr>
            <p:ph type="title"/>
          </p:nvPr>
        </p:nvSpPr>
        <p:spPr/>
        <p:txBody>
          <a:bodyPr>
            <a:normAutofit/>
          </a:bodyPr>
          <a:lstStyle/>
          <a:p>
            <a:pPr>
              <a:spcBef>
                <a:spcPts val="0"/>
              </a:spcBef>
            </a:pPr>
            <a:r>
              <a:rPr lang="pt-BR" sz="3600" dirty="0" err="1" smtClean="0">
                <a:solidFill>
                  <a:srgbClr val="514843"/>
                </a:solidFill>
                <a:latin typeface="Plantagenet Cherokee"/>
              </a:rPr>
              <a:t>Lightbot</a:t>
            </a:r>
            <a:endParaRPr lang="pt-BR" sz="3600" dirty="0">
              <a:solidFill>
                <a:srgbClr val="514843"/>
              </a:solidFill>
              <a:latin typeface="Plantagenet Cherokee"/>
            </a:endParaRPr>
          </a:p>
        </p:txBody>
      </p:sp>
      <p:sp>
        <p:nvSpPr>
          <p:cNvPr id="7" name="Espaço Reservado para Conteúdo 2"/>
          <p:cNvSpPr txBox="1">
            <a:spLocks/>
          </p:cNvSpPr>
          <p:nvPr/>
        </p:nvSpPr>
        <p:spPr>
          <a:xfrm>
            <a:off x="827538" y="5704813"/>
            <a:ext cx="7486650" cy="1153187"/>
          </a:xfrm>
          <a:prstGeom prst="rect">
            <a:avLst/>
          </a:prstGeom>
        </p:spPr>
        <p:txBody>
          <a:bodyPr vert="horz" lIns="0" tIns="45720" rIns="0" bIns="45720" rtlCol="0">
            <a:no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9pPr>
          </a:lstStyle>
          <a:p>
            <a:pPr marL="0" indent="0">
              <a:spcBef>
                <a:spcPts val="1200"/>
              </a:spcBef>
              <a:spcAft>
                <a:spcPts val="1200"/>
              </a:spcAft>
              <a:buNone/>
            </a:pPr>
            <a:r>
              <a:rPr lang="pt-BR" sz="2800" dirty="0"/>
              <a:t>O objetivo deste jogo é mover um robô por um tabuleiro e ligar certas casas deste tabuleiro. </a:t>
            </a:r>
          </a:p>
        </p:txBody>
      </p:sp>
    </p:spTree>
    <p:extLst>
      <p:ext uri="{BB962C8B-B14F-4D97-AF65-F5344CB8AC3E}">
        <p14:creationId xmlns:p14="http://schemas.microsoft.com/office/powerpoint/2010/main" val="188713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Lego </a:t>
            </a:r>
            <a:r>
              <a:rPr lang="pt-BR" sz="3600" dirty="0" err="1" smtClean="0">
                <a:solidFill>
                  <a:srgbClr val="514843"/>
                </a:solidFill>
                <a:latin typeface="Plantagenet Cherokee"/>
              </a:rPr>
              <a:t>Mindstorms</a:t>
            </a:r>
            <a:endParaRPr lang="pt-BR" sz="3600" dirty="0">
              <a:solidFill>
                <a:srgbClr val="514843"/>
              </a:solidFill>
              <a:latin typeface="Plantagenet Cherokee"/>
            </a:endParaRPr>
          </a:p>
        </p:txBody>
      </p:sp>
      <p:pic>
        <p:nvPicPr>
          <p:cNvPr id="6" name="Picture 4" descr="http://lego.kintakes.com/wp-content/uploads/2015/09/Lego-Ev3-Software-Home.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28677" y="1396013"/>
            <a:ext cx="5364990" cy="36287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reviewhorizon.com/wp-content/uploads/2011/04/lego-mindstorm-creatio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3667" y="1396012"/>
            <a:ext cx="2120521" cy="2496163"/>
          </a:xfrm>
          <a:prstGeom prst="rect">
            <a:avLst/>
          </a:prstGeom>
          <a:noFill/>
          <a:extLst>
            <a:ext uri="{909E8E84-426E-40DD-AFC4-6F175D3DCCD1}">
              <a14:hiddenFill xmlns:a14="http://schemas.microsoft.com/office/drawing/2010/main">
                <a:solidFill>
                  <a:srgbClr val="FFFFFF"/>
                </a:solidFill>
              </a14:hiddenFill>
            </a:ext>
          </a:extLst>
        </p:spPr>
      </p:pic>
      <p:sp>
        <p:nvSpPr>
          <p:cNvPr id="8" name="Espaço Reservado para Conteúdo 2"/>
          <p:cNvSpPr txBox="1">
            <a:spLocks/>
          </p:cNvSpPr>
          <p:nvPr/>
        </p:nvSpPr>
        <p:spPr>
          <a:xfrm>
            <a:off x="827538" y="5540575"/>
            <a:ext cx="7486650" cy="1153187"/>
          </a:xfrm>
          <a:prstGeom prst="rect">
            <a:avLst/>
          </a:prstGeom>
        </p:spPr>
        <p:txBody>
          <a:bodyPr vert="horz" lIns="0" tIns="45720" rIns="0" bIns="45720" rtlCol="0">
            <a:no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9pPr>
          </a:lstStyle>
          <a:p>
            <a:r>
              <a:rPr lang="pt-BR" sz="2600" dirty="0" smtClean="0"/>
              <a:t>São utilizados para </a:t>
            </a:r>
            <a:r>
              <a:rPr lang="pt-BR" sz="2600" dirty="0"/>
              <a:t>o desenvolvimento de projetos de pequeno e médio </a:t>
            </a:r>
            <a:r>
              <a:rPr lang="pt-BR" sz="2600" dirty="0" smtClean="0"/>
              <a:t>porte.</a:t>
            </a:r>
            <a:endParaRPr lang="pt-BR" sz="2600" dirty="0"/>
          </a:p>
        </p:txBody>
      </p:sp>
    </p:spTree>
    <p:extLst>
      <p:ext uri="{BB962C8B-B14F-4D97-AF65-F5344CB8AC3E}">
        <p14:creationId xmlns:p14="http://schemas.microsoft.com/office/powerpoint/2010/main" val="102422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11"/>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891902" y="1443115"/>
            <a:ext cx="5359060" cy="407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Legal</a:t>
            </a:r>
            <a:endParaRPr lang="pt-BR" sz="3600" dirty="0">
              <a:solidFill>
                <a:srgbClr val="514843"/>
              </a:solidFill>
              <a:latin typeface="Plantagenet Cherokee"/>
            </a:endParaRPr>
          </a:p>
        </p:txBody>
      </p:sp>
      <p:sp>
        <p:nvSpPr>
          <p:cNvPr id="6" name="Espaço Reservado para Conteúdo 2"/>
          <p:cNvSpPr txBox="1">
            <a:spLocks/>
          </p:cNvSpPr>
          <p:nvPr/>
        </p:nvSpPr>
        <p:spPr>
          <a:xfrm>
            <a:off x="828676" y="5672831"/>
            <a:ext cx="7486650" cy="1003175"/>
          </a:xfrm>
          <a:prstGeom prst="rect">
            <a:avLst/>
          </a:prstGeom>
        </p:spPr>
        <p:txBody>
          <a:bodyPr vert="horz" lIns="0" tIns="45720" rIns="0" bIns="45720" rtlCol="0">
            <a:norm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9pPr>
          </a:lstStyle>
          <a:p>
            <a:pPr algn="just">
              <a:spcBef>
                <a:spcPts val="1200"/>
              </a:spcBef>
              <a:spcAft>
                <a:spcPts val="1200"/>
              </a:spcAft>
            </a:pPr>
            <a:r>
              <a:rPr lang="pt-BR" sz="2600" dirty="0"/>
              <a:t>Uma interface e uma linguagem de programação que usa uma sintaxe em Português. </a:t>
            </a:r>
          </a:p>
          <a:p>
            <a:pPr algn="just">
              <a:spcBef>
                <a:spcPts val="1200"/>
              </a:spcBef>
              <a:spcAft>
                <a:spcPts val="1200"/>
              </a:spcAft>
            </a:pPr>
            <a:endParaRPr lang="pt-BR" sz="3200" dirty="0"/>
          </a:p>
        </p:txBody>
      </p:sp>
    </p:spTree>
    <p:extLst>
      <p:ext uri="{BB962C8B-B14F-4D97-AF65-F5344CB8AC3E}">
        <p14:creationId xmlns:p14="http://schemas.microsoft.com/office/powerpoint/2010/main" val="118100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28675" y="1420238"/>
            <a:ext cx="7486650" cy="5165388"/>
          </a:xfrm>
        </p:spPr>
        <p:txBody>
          <a:bodyPr>
            <a:normAutofit lnSpcReduction="10000"/>
          </a:bodyPr>
          <a:lstStyle/>
          <a:p>
            <a:r>
              <a:rPr lang="pt-BR" sz="3200" dirty="0"/>
              <a:t>O </a:t>
            </a:r>
            <a:r>
              <a:rPr lang="pt-BR" sz="3200" dirty="0" err="1" smtClean="0"/>
              <a:t>Logikid</a:t>
            </a:r>
            <a:r>
              <a:rPr lang="pt-BR" sz="3200" dirty="0" smtClean="0"/>
              <a:t> </a:t>
            </a:r>
            <a:r>
              <a:rPr lang="pt-BR" sz="3200" dirty="0"/>
              <a:t>segue a mesma ideia do </a:t>
            </a:r>
            <a:r>
              <a:rPr lang="pt-BR" sz="3200" dirty="0" smtClean="0"/>
              <a:t>Logo </a:t>
            </a:r>
            <a:r>
              <a:rPr lang="pt-BR" sz="3200" dirty="0"/>
              <a:t>de comandar um agente através de um programa escrito numa linguagem </a:t>
            </a:r>
            <a:r>
              <a:rPr lang="pt-BR" sz="3200" dirty="0" smtClean="0"/>
              <a:t>simples.</a:t>
            </a:r>
          </a:p>
          <a:p>
            <a:r>
              <a:rPr lang="pt-BR" sz="3200" dirty="0" smtClean="0"/>
              <a:t>O </a:t>
            </a:r>
            <a:r>
              <a:rPr lang="pt-BR" sz="3200" dirty="0"/>
              <a:t>emprego dos robôs físicos aproxima o </a:t>
            </a:r>
            <a:r>
              <a:rPr lang="pt-BR" sz="3200" dirty="0" err="1" smtClean="0"/>
              <a:t>Logikid</a:t>
            </a:r>
            <a:r>
              <a:rPr lang="pt-BR" sz="3200" dirty="0" smtClean="0"/>
              <a:t> </a:t>
            </a:r>
            <a:r>
              <a:rPr lang="pt-BR" sz="3200" dirty="0"/>
              <a:t>de soluções como o </a:t>
            </a:r>
            <a:r>
              <a:rPr lang="pt-BR" sz="3200" dirty="0" smtClean="0"/>
              <a:t>Lego </a:t>
            </a:r>
            <a:r>
              <a:rPr lang="pt-BR" sz="3200" dirty="0" err="1" smtClean="0"/>
              <a:t>Mindstorms</a:t>
            </a:r>
            <a:r>
              <a:rPr lang="pt-BR" sz="3200" dirty="0" smtClean="0"/>
              <a:t>.</a:t>
            </a:r>
          </a:p>
          <a:p>
            <a:r>
              <a:rPr lang="pt-BR" sz="3200" dirty="0" smtClean="0"/>
              <a:t>Embora o Scratch e o </a:t>
            </a:r>
            <a:r>
              <a:rPr lang="pt-BR" sz="3200" dirty="0" err="1" smtClean="0"/>
              <a:t>Lightbot</a:t>
            </a:r>
            <a:r>
              <a:rPr lang="pt-BR" sz="3200" dirty="0" smtClean="0"/>
              <a:t> não façam parte da versão atual do </a:t>
            </a:r>
            <a:r>
              <a:rPr lang="pt-BR" sz="3200" dirty="0" err="1" smtClean="0"/>
              <a:t>Logikid</a:t>
            </a:r>
            <a:r>
              <a:rPr lang="pt-BR" sz="3200" dirty="0" smtClean="0"/>
              <a:t>, </a:t>
            </a:r>
            <a:r>
              <a:rPr lang="pt-BR" sz="3200" dirty="0"/>
              <a:t>nortearam o desenvolvimento, para que suas características sejam concluídas </a:t>
            </a:r>
            <a:r>
              <a:rPr lang="pt-BR" sz="3200" dirty="0" smtClean="0"/>
              <a:t>futuramente.</a:t>
            </a:r>
          </a:p>
          <a:p>
            <a:endParaRPr lang="pt-BR" dirty="0" smtClean="0"/>
          </a:p>
          <a:p>
            <a:endParaRPr lang="pt-BR" dirty="0" smtClean="0"/>
          </a:p>
        </p:txBody>
      </p:sp>
      <p:sp>
        <p:nvSpPr>
          <p:cNvPr id="5"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Influência na construção </a:t>
            </a:r>
            <a:r>
              <a:rPr lang="pt-BR" sz="3600" smtClean="0">
                <a:solidFill>
                  <a:srgbClr val="514843"/>
                </a:solidFill>
                <a:latin typeface="Plantagenet Cherokee"/>
              </a:rPr>
              <a:t>do Logikid</a:t>
            </a:r>
            <a:endParaRPr lang="pt-BR" sz="3600" dirty="0">
              <a:solidFill>
                <a:srgbClr val="514843"/>
              </a:solidFill>
              <a:latin typeface="Plantagenet Cherokee"/>
            </a:endParaRPr>
          </a:p>
        </p:txBody>
      </p:sp>
    </p:spTree>
    <p:extLst>
      <p:ext uri="{BB962C8B-B14F-4D97-AF65-F5344CB8AC3E}">
        <p14:creationId xmlns:p14="http://schemas.microsoft.com/office/powerpoint/2010/main" val="133046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Conteúdo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39796" y="1386191"/>
            <a:ext cx="5263272" cy="4572000"/>
          </a:xfrm>
        </p:spPr>
      </p:pic>
      <p:sp>
        <p:nvSpPr>
          <p:cNvPr id="4" name="Título 12"/>
          <p:cNvSpPr>
            <a:spLocks noGrp="1"/>
          </p:cNvSpPr>
          <p:nvPr>
            <p:ph type="title"/>
          </p:nvPr>
        </p:nvSpPr>
        <p:spPr/>
        <p:txBody>
          <a:bodyPr>
            <a:normAutofit/>
          </a:bodyPr>
          <a:lstStyle/>
          <a:p>
            <a:pPr>
              <a:spcBef>
                <a:spcPts val="0"/>
              </a:spcBef>
            </a:pPr>
            <a:r>
              <a:rPr lang="pt-BR" sz="3600" dirty="0" smtClean="0">
                <a:solidFill>
                  <a:srgbClr val="514843"/>
                </a:solidFill>
                <a:latin typeface="Plantagenet Cherokee"/>
              </a:rPr>
              <a:t>Linguagem do Interpretador</a:t>
            </a:r>
            <a:endParaRPr lang="pt-BR" sz="3600" dirty="0">
              <a:solidFill>
                <a:srgbClr val="514843"/>
              </a:solidFill>
              <a:latin typeface="Plantagenet Cherokee"/>
            </a:endParaRPr>
          </a:p>
        </p:txBody>
      </p:sp>
      <p:sp>
        <p:nvSpPr>
          <p:cNvPr id="7" name="Espaço Reservado para Conteúdo 2"/>
          <p:cNvSpPr txBox="1">
            <a:spLocks/>
          </p:cNvSpPr>
          <p:nvPr/>
        </p:nvSpPr>
        <p:spPr>
          <a:xfrm>
            <a:off x="828676" y="5859262"/>
            <a:ext cx="7486650" cy="816744"/>
          </a:xfrm>
          <a:prstGeom prst="rect">
            <a:avLst/>
          </a:prstGeom>
        </p:spPr>
        <p:txBody>
          <a:bodyPr vert="horz" lIns="0" tIns="45720" rIns="0" bIns="45720" rtlCol="0">
            <a:norm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9pPr>
          </a:lstStyle>
          <a:p>
            <a:pPr algn="just">
              <a:spcBef>
                <a:spcPts val="1200"/>
              </a:spcBef>
              <a:spcAft>
                <a:spcPts val="1200"/>
              </a:spcAft>
            </a:pPr>
            <a:r>
              <a:rPr lang="pt-BR" sz="2600" dirty="0"/>
              <a:t>Estados durante uma sessão de programação </a:t>
            </a:r>
            <a:r>
              <a:rPr lang="pt-BR" sz="2600"/>
              <a:t>do </a:t>
            </a:r>
            <a:r>
              <a:rPr lang="pt-BR" sz="2600" smtClean="0"/>
              <a:t>Logikid.</a:t>
            </a:r>
            <a:endParaRPr lang="pt-BR" sz="2600" dirty="0"/>
          </a:p>
        </p:txBody>
      </p:sp>
    </p:spTree>
    <p:extLst>
      <p:ext uri="{BB962C8B-B14F-4D97-AF65-F5344CB8AC3E}">
        <p14:creationId xmlns:p14="http://schemas.microsoft.com/office/powerpoint/2010/main" val="248294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200" dirty="0" smtClean="0">
                <a:solidFill>
                  <a:srgbClr val="514843"/>
                </a:solidFill>
                <a:latin typeface="Plantagenet Cherokee"/>
              </a:rPr>
              <a:t>Mapa mental dos comandos dos botões</a:t>
            </a:r>
            <a:endParaRPr lang="pt-BR" sz="3200" dirty="0">
              <a:solidFill>
                <a:srgbClr val="514843"/>
              </a:solidFill>
              <a:latin typeface="Plantagenet Cherokee"/>
            </a:endParaRPr>
          </a:p>
        </p:txBody>
      </p:sp>
      <p:pic>
        <p:nvPicPr>
          <p:cNvPr id="5" name="Espaço Reservado para Conteúdo 4"/>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8676" y="1721188"/>
            <a:ext cx="7485512" cy="4271239"/>
          </a:xfrm>
          <a:prstGeom prst="rect">
            <a:avLst/>
          </a:prstGeom>
          <a:ln>
            <a:noFill/>
          </a:ln>
          <a:effectLst>
            <a:outerShdw blurRad="292100" dist="139700" dir="2700000" algn="tl" rotWithShape="0">
              <a:srgbClr val="333333">
                <a:alpha val="65000"/>
              </a:srgbClr>
            </a:outerShdw>
          </a:effectLst>
        </p:spPr>
      </p:pic>
      <p:sp>
        <p:nvSpPr>
          <p:cNvPr id="10" name="Retângulo 9"/>
          <p:cNvSpPr/>
          <p:nvPr/>
        </p:nvSpPr>
        <p:spPr>
          <a:xfrm>
            <a:off x="5257801" y="2509736"/>
            <a:ext cx="1692612" cy="66148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BR" sz="1200" dirty="0"/>
              <a:t>Não foi implementado nesta </a:t>
            </a:r>
            <a:r>
              <a:rPr lang="pt-BR" sz="1200" dirty="0" smtClean="0"/>
              <a:t>versão</a:t>
            </a:r>
            <a:endParaRPr lang="pt-BR" sz="1200" dirty="0"/>
          </a:p>
        </p:txBody>
      </p:sp>
      <p:sp>
        <p:nvSpPr>
          <p:cNvPr id="11" name="Seta para Baixo 10"/>
          <p:cNvSpPr/>
          <p:nvPr/>
        </p:nvSpPr>
        <p:spPr>
          <a:xfrm>
            <a:off x="6040877" y="3297677"/>
            <a:ext cx="126460" cy="304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Baixo 11"/>
          <p:cNvSpPr/>
          <p:nvPr/>
        </p:nvSpPr>
        <p:spPr>
          <a:xfrm rot="5400000">
            <a:off x="4880043" y="2688060"/>
            <a:ext cx="126460" cy="3048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392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200" dirty="0" smtClean="0">
                <a:solidFill>
                  <a:srgbClr val="514843"/>
                </a:solidFill>
                <a:latin typeface="Plantagenet Cherokee"/>
              </a:rPr>
              <a:t>Estrutura Visual</a:t>
            </a:r>
            <a:endParaRPr lang="pt-BR" sz="3200" dirty="0">
              <a:solidFill>
                <a:srgbClr val="514843"/>
              </a:solidFill>
              <a:latin typeface="Plantagenet Cherokee"/>
            </a:endParaRPr>
          </a:p>
        </p:txBody>
      </p:sp>
      <p:pic>
        <p:nvPicPr>
          <p:cNvPr id="5" name="Imagem 4"/>
          <p:cNvPicPr/>
          <p:nvPr/>
        </p:nvPicPr>
        <p:blipFill>
          <a:blip r:embed="rId3">
            <a:extLst>
              <a:ext uri="{28A0092B-C50C-407E-A947-70E740481C1C}">
                <a14:useLocalDpi xmlns:a14="http://schemas.microsoft.com/office/drawing/2010/main" val="0"/>
              </a:ext>
            </a:extLst>
          </a:blip>
          <a:stretch>
            <a:fillRect/>
          </a:stretch>
        </p:blipFill>
        <p:spPr>
          <a:xfrm>
            <a:off x="828676" y="2065466"/>
            <a:ext cx="4470510" cy="3512492"/>
          </a:xfrm>
          <a:prstGeom prst="rect">
            <a:avLst/>
          </a:prstGeom>
        </p:spPr>
      </p:pic>
      <p:pic>
        <p:nvPicPr>
          <p:cNvPr id="6" name="Imagem 5"/>
          <p:cNvPicPr/>
          <p:nvPr/>
        </p:nvPicPr>
        <p:blipFill>
          <a:blip r:embed="rId4">
            <a:extLst>
              <a:ext uri="{28A0092B-C50C-407E-A947-70E740481C1C}">
                <a14:useLocalDpi xmlns:a14="http://schemas.microsoft.com/office/drawing/2010/main" val="0"/>
              </a:ext>
            </a:extLst>
          </a:blip>
          <a:stretch>
            <a:fillRect/>
          </a:stretch>
        </p:blipFill>
        <p:spPr>
          <a:xfrm>
            <a:off x="5387927" y="2596953"/>
            <a:ext cx="2926261" cy="2449517"/>
          </a:xfrm>
          <a:prstGeom prst="rect">
            <a:avLst/>
          </a:prstGeom>
        </p:spPr>
      </p:pic>
    </p:spTree>
    <p:extLst>
      <p:ext uri="{BB962C8B-B14F-4D97-AF65-F5344CB8AC3E}">
        <p14:creationId xmlns:p14="http://schemas.microsoft.com/office/powerpoint/2010/main" val="384458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200" smtClean="0">
                <a:solidFill>
                  <a:srgbClr val="514843"/>
                </a:solidFill>
                <a:latin typeface="Plantagenet Cherokee"/>
              </a:rPr>
              <a:t>Logikid: </a:t>
            </a:r>
            <a:r>
              <a:rPr lang="pt-BR" sz="3200" dirty="0" smtClean="0">
                <a:solidFill>
                  <a:srgbClr val="514843"/>
                </a:solidFill>
                <a:latin typeface="Plantagenet Cherokee"/>
              </a:rPr>
              <a:t>Software</a:t>
            </a:r>
            <a:endParaRPr lang="pt-BR" sz="3200" dirty="0">
              <a:solidFill>
                <a:srgbClr val="514843"/>
              </a:solidFill>
              <a:latin typeface="Plantagenet Cherokee"/>
            </a:endParaRPr>
          </a:p>
        </p:txBody>
      </p:sp>
      <p:pic>
        <p:nvPicPr>
          <p:cNvPr id="5" name="Espaço Reservado para Conteúdo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38750" y="1360502"/>
            <a:ext cx="6665364" cy="5213503"/>
          </a:xfrm>
          <a:prstGeom prst="rect">
            <a:avLst/>
          </a:prstGeom>
        </p:spPr>
      </p:pic>
    </p:spTree>
    <p:extLst>
      <p:ext uri="{BB962C8B-B14F-4D97-AF65-F5344CB8AC3E}">
        <p14:creationId xmlns:p14="http://schemas.microsoft.com/office/powerpoint/2010/main" val="332880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2"/>
          <p:cNvSpPr>
            <a:spLocks noGrp="1"/>
          </p:cNvSpPr>
          <p:nvPr>
            <p:ph type="title"/>
          </p:nvPr>
        </p:nvSpPr>
        <p:spPr>
          <a:xfrm>
            <a:off x="828676" y="76200"/>
            <a:ext cx="7485512" cy="1096962"/>
          </a:xfrm>
        </p:spPr>
        <p:txBody>
          <a:bodyPr>
            <a:normAutofit/>
          </a:bodyPr>
          <a:lstStyle/>
          <a:p>
            <a:pPr>
              <a:spcBef>
                <a:spcPts val="0"/>
              </a:spcBef>
            </a:pPr>
            <a:r>
              <a:rPr lang="pt-BR" sz="3200" smtClean="0">
                <a:solidFill>
                  <a:srgbClr val="514843"/>
                </a:solidFill>
                <a:latin typeface="Plantagenet Cherokee"/>
              </a:rPr>
              <a:t>Logikid: </a:t>
            </a:r>
            <a:r>
              <a:rPr lang="pt-BR" sz="3200" dirty="0" smtClean="0">
                <a:solidFill>
                  <a:srgbClr val="514843"/>
                </a:solidFill>
                <a:latin typeface="Plantagenet Cherokee"/>
              </a:rPr>
              <a:t>Software</a:t>
            </a:r>
            <a:endParaRPr lang="pt-BR" sz="3200" dirty="0">
              <a:solidFill>
                <a:srgbClr val="514843"/>
              </a:solidFill>
              <a:latin typeface="Plantagenet Cherokee"/>
            </a:endParaRPr>
          </a:p>
        </p:txBody>
      </p:sp>
      <p:pic>
        <p:nvPicPr>
          <p:cNvPr id="6" name="Espaço Reservado para Conteúdo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324984" y="1351625"/>
            <a:ext cx="6492895" cy="5075807"/>
          </a:xfrm>
          <a:prstGeom prst="rect">
            <a:avLst/>
          </a:prstGeom>
        </p:spPr>
      </p:pic>
    </p:spTree>
    <p:extLst>
      <p:ext uri="{BB962C8B-B14F-4D97-AF65-F5344CB8AC3E}">
        <p14:creationId xmlns:p14="http://schemas.microsoft.com/office/powerpoint/2010/main" val="392540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Introdução</a:t>
            </a:r>
            <a:endParaRPr lang="pt-BR" sz="3600" dirty="0">
              <a:solidFill>
                <a:srgbClr val="514843"/>
              </a:solidFill>
              <a:latin typeface="Plantagenet Cherokee"/>
            </a:endParaRPr>
          </a:p>
        </p:txBody>
      </p:sp>
      <p:sp>
        <p:nvSpPr>
          <p:cNvPr id="5" name="Espaço Reservado para Conteúdo 13"/>
          <p:cNvSpPr>
            <a:spLocks noGrp="1"/>
          </p:cNvSpPr>
          <p:nvPr>
            <p:ph idx="1"/>
          </p:nvPr>
        </p:nvSpPr>
        <p:spPr>
          <a:xfrm>
            <a:off x="828675" y="1600200"/>
            <a:ext cx="7486650" cy="4572000"/>
          </a:xfrm>
        </p:spPr>
        <p:txBody>
          <a:bodyPr>
            <a:normAutofit/>
          </a:bodyPr>
          <a:lstStyle/>
          <a:p>
            <a:pPr>
              <a:lnSpc>
                <a:spcPct val="110000"/>
              </a:lnSpc>
              <a:buClr>
                <a:srgbClr val="514843"/>
              </a:buClr>
            </a:pPr>
            <a:r>
              <a:rPr lang="pt-BR" sz="2800" dirty="0" smtClean="0">
                <a:solidFill>
                  <a:srgbClr val="514843"/>
                </a:solidFill>
              </a:rPr>
              <a:t>Inclusão digital – um desafio para a educação</a:t>
            </a:r>
          </a:p>
          <a:p>
            <a:pPr>
              <a:lnSpc>
                <a:spcPct val="110000"/>
              </a:lnSpc>
              <a:buClr>
                <a:srgbClr val="514843"/>
              </a:buClr>
            </a:pPr>
            <a:r>
              <a:rPr lang="pt-BR" sz="2800" dirty="0" smtClean="0">
                <a:solidFill>
                  <a:srgbClr val="514843"/>
                </a:solidFill>
              </a:rPr>
              <a:t>Robótica </a:t>
            </a:r>
            <a:r>
              <a:rPr lang="pt-BR" sz="2800" dirty="0">
                <a:solidFill>
                  <a:srgbClr val="514843"/>
                </a:solidFill>
              </a:rPr>
              <a:t>– caráter inovador e </a:t>
            </a:r>
            <a:r>
              <a:rPr lang="pt-BR" sz="2800" dirty="0" smtClean="0">
                <a:solidFill>
                  <a:srgbClr val="514843"/>
                </a:solidFill>
              </a:rPr>
              <a:t>cativante</a:t>
            </a:r>
            <a:endParaRPr lang="pt-BR" sz="2800" dirty="0">
              <a:solidFill>
                <a:srgbClr val="514843"/>
              </a:solidFill>
            </a:endParaRPr>
          </a:p>
          <a:p>
            <a:pPr>
              <a:lnSpc>
                <a:spcPct val="110000"/>
              </a:lnSpc>
              <a:buClr>
                <a:srgbClr val="514843"/>
              </a:buClr>
            </a:pPr>
            <a:r>
              <a:rPr lang="pt-BR" sz="2800" dirty="0">
                <a:solidFill>
                  <a:srgbClr val="514843"/>
                </a:solidFill>
              </a:rPr>
              <a:t>Alves e colaboradores (2011) :</a:t>
            </a:r>
          </a:p>
          <a:p>
            <a:pPr marL="342900" lvl="1" indent="0">
              <a:lnSpc>
                <a:spcPct val="110000"/>
              </a:lnSpc>
              <a:buClr>
                <a:srgbClr val="514843"/>
              </a:buClr>
              <a:buNone/>
            </a:pPr>
            <a:r>
              <a:rPr lang="pt-BR" sz="2400" dirty="0">
                <a:solidFill>
                  <a:srgbClr val="514843"/>
                </a:solidFill>
              </a:rPr>
              <a:t>[...] faz-se imprescindível a necessidade da familiarização e desmistificação desta tecnologia que oferece suporte para outras áreas do conhecimento.</a:t>
            </a:r>
          </a:p>
        </p:txBody>
      </p:sp>
    </p:spTree>
    <p:extLst>
      <p:ext uri="{BB962C8B-B14F-4D97-AF65-F5344CB8AC3E}">
        <p14:creationId xmlns:p14="http://schemas.microsoft.com/office/powerpoint/2010/main" val="57958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200" smtClean="0">
                <a:solidFill>
                  <a:srgbClr val="514843"/>
                </a:solidFill>
                <a:latin typeface="Plantagenet Cherokee"/>
              </a:rPr>
              <a:t>Logikid: </a:t>
            </a:r>
            <a:r>
              <a:rPr lang="pt-BR" sz="3200" dirty="0" smtClean="0">
                <a:solidFill>
                  <a:srgbClr val="514843"/>
                </a:solidFill>
                <a:latin typeface="Plantagenet Cherokee"/>
              </a:rPr>
              <a:t>Software</a:t>
            </a:r>
            <a:endParaRPr lang="pt-BR" sz="3200" dirty="0">
              <a:solidFill>
                <a:srgbClr val="514843"/>
              </a:solidFill>
              <a:latin typeface="Plantagenet Cherokee"/>
            </a:endParaRPr>
          </a:p>
        </p:txBody>
      </p:sp>
      <p:pic>
        <p:nvPicPr>
          <p:cNvPr id="5" name="Espaço Reservado para Conteúdo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6793" y="1316113"/>
            <a:ext cx="6569277" cy="5146829"/>
          </a:xfrm>
          <a:prstGeom prst="rect">
            <a:avLst/>
          </a:prstGeom>
        </p:spPr>
      </p:pic>
    </p:spTree>
    <p:extLst>
      <p:ext uri="{BB962C8B-B14F-4D97-AF65-F5344CB8AC3E}">
        <p14:creationId xmlns:p14="http://schemas.microsoft.com/office/powerpoint/2010/main" val="154712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3983" y="1406814"/>
            <a:ext cx="6294898" cy="5000203"/>
          </a:xfrm>
          <a:prstGeom prst="rect">
            <a:avLst/>
          </a:prstGeom>
          <a:noFill/>
          <a:ln>
            <a:noFill/>
          </a:ln>
        </p:spPr>
      </p:pic>
      <p:sp>
        <p:nvSpPr>
          <p:cNvPr id="7" name="Título 12"/>
          <p:cNvSpPr>
            <a:spLocks noGrp="1"/>
          </p:cNvSpPr>
          <p:nvPr>
            <p:ph type="title"/>
          </p:nvPr>
        </p:nvSpPr>
        <p:spPr>
          <a:xfrm>
            <a:off x="828676" y="76200"/>
            <a:ext cx="7485512" cy="1096962"/>
          </a:xfrm>
        </p:spPr>
        <p:txBody>
          <a:bodyPr>
            <a:normAutofit/>
          </a:bodyPr>
          <a:lstStyle/>
          <a:p>
            <a:pPr>
              <a:spcBef>
                <a:spcPts val="0"/>
              </a:spcBef>
            </a:pPr>
            <a:r>
              <a:rPr lang="pt-BR" sz="3200" smtClean="0">
                <a:solidFill>
                  <a:srgbClr val="514843"/>
                </a:solidFill>
                <a:latin typeface="Plantagenet Cherokee"/>
              </a:rPr>
              <a:t>Logikid: </a:t>
            </a:r>
            <a:r>
              <a:rPr lang="pt-BR" sz="3200" dirty="0" smtClean="0">
                <a:solidFill>
                  <a:srgbClr val="514843"/>
                </a:solidFill>
                <a:latin typeface="Plantagenet Cherokee"/>
              </a:rPr>
              <a:t>Software</a:t>
            </a:r>
            <a:endParaRPr lang="pt-BR" sz="3200" dirty="0">
              <a:solidFill>
                <a:srgbClr val="514843"/>
              </a:solidFill>
              <a:latin typeface="Plantagenet Cherokee"/>
            </a:endParaRPr>
          </a:p>
        </p:txBody>
      </p:sp>
    </p:spTree>
    <p:extLst>
      <p:ext uri="{BB962C8B-B14F-4D97-AF65-F5344CB8AC3E}">
        <p14:creationId xmlns:p14="http://schemas.microsoft.com/office/powerpoint/2010/main" val="22740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200" dirty="0" smtClean="0">
                <a:solidFill>
                  <a:srgbClr val="514843"/>
                </a:solidFill>
                <a:latin typeface="Plantagenet Cherokee"/>
              </a:rPr>
              <a:t>Atividades problemas de lógica</a:t>
            </a:r>
            <a:endParaRPr lang="pt-BR" sz="3200" dirty="0">
              <a:solidFill>
                <a:srgbClr val="514843"/>
              </a:solidFill>
              <a:latin typeface="Plantagenet Cherokee"/>
            </a:endParaRPr>
          </a:p>
        </p:txBody>
      </p:sp>
      <p:pic>
        <p:nvPicPr>
          <p:cNvPr id="7" name="Imagem 6"/>
          <p:cNvPicPr/>
          <p:nvPr/>
        </p:nvPicPr>
        <p:blipFill>
          <a:blip r:embed="rId3" cstate="print">
            <a:extLst>
              <a:ext uri="{28A0092B-C50C-407E-A947-70E740481C1C}">
                <a14:useLocalDpi xmlns:a14="http://schemas.microsoft.com/office/drawing/2010/main" val="0"/>
              </a:ext>
            </a:extLst>
          </a:blip>
          <a:stretch>
            <a:fillRect/>
          </a:stretch>
        </p:blipFill>
        <p:spPr>
          <a:xfrm>
            <a:off x="828676" y="1408421"/>
            <a:ext cx="2720060" cy="4322431"/>
          </a:xfrm>
          <a:prstGeom prst="rect">
            <a:avLst/>
          </a:prstGeom>
        </p:spPr>
      </p:pic>
      <p:pic>
        <p:nvPicPr>
          <p:cNvPr id="8" name="Imagem 7"/>
          <p:cNvPicPr/>
          <p:nvPr/>
        </p:nvPicPr>
        <p:blipFill>
          <a:blip r:embed="rId4" cstate="print">
            <a:extLst>
              <a:ext uri="{28A0092B-C50C-407E-A947-70E740481C1C}">
                <a14:useLocalDpi xmlns:a14="http://schemas.microsoft.com/office/drawing/2010/main" val="0"/>
              </a:ext>
            </a:extLst>
          </a:blip>
          <a:stretch>
            <a:fillRect/>
          </a:stretch>
        </p:blipFill>
        <p:spPr>
          <a:xfrm>
            <a:off x="3631705" y="4834825"/>
            <a:ext cx="669953" cy="896027"/>
          </a:xfrm>
          <a:prstGeom prst="rect">
            <a:avLst/>
          </a:prstGeom>
        </p:spPr>
      </p:pic>
      <p:pic>
        <p:nvPicPr>
          <p:cNvPr id="9" name="Imagem 8"/>
          <p:cNvPicPr/>
          <p:nvPr/>
        </p:nvPicPr>
        <p:blipFill>
          <a:blip r:embed="rId5" cstate="print">
            <a:extLst>
              <a:ext uri="{28A0092B-C50C-407E-A947-70E740481C1C}">
                <a14:useLocalDpi xmlns:a14="http://schemas.microsoft.com/office/drawing/2010/main" val="0"/>
              </a:ext>
            </a:extLst>
          </a:blip>
          <a:stretch>
            <a:fillRect/>
          </a:stretch>
        </p:blipFill>
        <p:spPr>
          <a:xfrm>
            <a:off x="5507987" y="1414745"/>
            <a:ext cx="2806201" cy="4309782"/>
          </a:xfrm>
          <a:prstGeom prst="rect">
            <a:avLst/>
          </a:prstGeom>
        </p:spPr>
      </p:pic>
      <p:sp>
        <p:nvSpPr>
          <p:cNvPr id="10" name="CaixaDeTexto 9"/>
          <p:cNvSpPr txBox="1"/>
          <p:nvPr/>
        </p:nvSpPr>
        <p:spPr>
          <a:xfrm>
            <a:off x="828676" y="5811254"/>
            <a:ext cx="3472982"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1400" dirty="0"/>
              <a:t>Sinalização da arena e do robô (fora de escala).</a:t>
            </a:r>
          </a:p>
        </p:txBody>
      </p:sp>
      <p:sp>
        <p:nvSpPr>
          <p:cNvPr id="11" name="CaixaDeTexto 10"/>
          <p:cNvSpPr txBox="1"/>
          <p:nvPr/>
        </p:nvSpPr>
        <p:spPr>
          <a:xfrm>
            <a:off x="5507987" y="5895356"/>
            <a:ext cx="2806201"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1400" dirty="0"/>
              <a:t>Atividade problema 1 - Exercitando o básico da lógica.</a:t>
            </a:r>
          </a:p>
        </p:txBody>
      </p:sp>
      <p:pic>
        <p:nvPicPr>
          <p:cNvPr id="6" name="Imagem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7745" y="3637967"/>
            <a:ext cx="895923" cy="963394"/>
          </a:xfrm>
          <a:prstGeom prst="rect">
            <a:avLst/>
          </a:prstGeom>
        </p:spPr>
      </p:pic>
    </p:spTree>
    <p:extLst>
      <p:ext uri="{BB962C8B-B14F-4D97-AF65-F5344CB8AC3E}">
        <p14:creationId xmlns:p14="http://schemas.microsoft.com/office/powerpoint/2010/main" val="4040207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200" dirty="0" smtClean="0">
                <a:solidFill>
                  <a:srgbClr val="514843"/>
                </a:solidFill>
                <a:latin typeface="Plantagenet Cherokee"/>
              </a:rPr>
              <a:t>Atividades problemas de lógica</a:t>
            </a:r>
            <a:endParaRPr lang="pt-BR" sz="3200" dirty="0">
              <a:solidFill>
                <a:srgbClr val="514843"/>
              </a:solidFill>
              <a:latin typeface="Plantagenet Cherokee"/>
            </a:endParaRPr>
          </a:p>
        </p:txBody>
      </p:sp>
      <p:pic>
        <p:nvPicPr>
          <p:cNvPr id="5" name="Imagem 4"/>
          <p:cNvPicPr/>
          <p:nvPr/>
        </p:nvPicPr>
        <p:blipFill>
          <a:blip r:embed="rId3" cstate="print">
            <a:extLst>
              <a:ext uri="{28A0092B-C50C-407E-A947-70E740481C1C}">
                <a14:useLocalDpi xmlns:a14="http://schemas.microsoft.com/office/drawing/2010/main" val="0"/>
              </a:ext>
            </a:extLst>
          </a:blip>
          <a:stretch>
            <a:fillRect/>
          </a:stretch>
        </p:blipFill>
        <p:spPr>
          <a:xfrm>
            <a:off x="828676" y="1402671"/>
            <a:ext cx="3000747" cy="4635317"/>
          </a:xfrm>
          <a:prstGeom prst="rect">
            <a:avLst/>
          </a:prstGeom>
        </p:spPr>
      </p:pic>
      <p:pic>
        <p:nvPicPr>
          <p:cNvPr id="6" name="Imagem 5"/>
          <p:cNvPicPr/>
          <p:nvPr/>
        </p:nvPicPr>
        <p:blipFill>
          <a:blip r:embed="rId4" cstate="print">
            <a:extLst>
              <a:ext uri="{28A0092B-C50C-407E-A947-70E740481C1C}">
                <a14:useLocalDpi xmlns:a14="http://schemas.microsoft.com/office/drawing/2010/main" val="0"/>
              </a:ext>
            </a:extLst>
          </a:blip>
          <a:stretch>
            <a:fillRect/>
          </a:stretch>
        </p:blipFill>
        <p:spPr>
          <a:xfrm>
            <a:off x="5300284" y="1402672"/>
            <a:ext cx="3013904" cy="4635316"/>
          </a:xfrm>
          <a:prstGeom prst="rect">
            <a:avLst/>
          </a:prstGeom>
        </p:spPr>
      </p:pic>
      <p:sp>
        <p:nvSpPr>
          <p:cNvPr id="7" name="CaixaDeTexto 6"/>
          <p:cNvSpPr txBox="1"/>
          <p:nvPr/>
        </p:nvSpPr>
        <p:spPr>
          <a:xfrm>
            <a:off x="828676" y="6153613"/>
            <a:ext cx="3000747"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1400" dirty="0"/>
              <a:t>Atividade problema 2 – Deslocamento de bolas</a:t>
            </a:r>
          </a:p>
        </p:txBody>
      </p:sp>
      <p:sp>
        <p:nvSpPr>
          <p:cNvPr id="8" name="CaixaDeTexto 7"/>
          <p:cNvSpPr txBox="1"/>
          <p:nvPr/>
        </p:nvSpPr>
        <p:spPr>
          <a:xfrm>
            <a:off x="5300285" y="6153613"/>
            <a:ext cx="3013904"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1400" dirty="0"/>
              <a:t>Atividade problema 3 – Desviar dos obstáculos.</a:t>
            </a:r>
          </a:p>
        </p:txBody>
      </p:sp>
    </p:spTree>
    <p:extLst>
      <p:ext uri="{BB962C8B-B14F-4D97-AF65-F5344CB8AC3E}">
        <p14:creationId xmlns:p14="http://schemas.microsoft.com/office/powerpoint/2010/main" val="408781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200" dirty="0" smtClean="0">
                <a:solidFill>
                  <a:srgbClr val="514843"/>
                </a:solidFill>
                <a:latin typeface="Plantagenet Cherokee"/>
              </a:rPr>
              <a:t>Atividades problemas de lógica</a:t>
            </a:r>
            <a:endParaRPr lang="pt-BR" sz="3200" dirty="0">
              <a:solidFill>
                <a:srgbClr val="514843"/>
              </a:solidFill>
              <a:latin typeface="Plantagenet Cherokee"/>
            </a:endParaRPr>
          </a:p>
        </p:txBody>
      </p:sp>
      <p:pic>
        <p:nvPicPr>
          <p:cNvPr id="5" name="Imagem 4"/>
          <p:cNvPicPr/>
          <p:nvPr/>
        </p:nvPicPr>
        <p:blipFill>
          <a:blip r:embed="rId3" cstate="print">
            <a:extLst>
              <a:ext uri="{28A0092B-C50C-407E-A947-70E740481C1C}">
                <a14:useLocalDpi xmlns:a14="http://schemas.microsoft.com/office/drawing/2010/main" val="0"/>
              </a:ext>
            </a:extLst>
          </a:blip>
          <a:stretch>
            <a:fillRect/>
          </a:stretch>
        </p:blipFill>
        <p:spPr>
          <a:xfrm>
            <a:off x="828677" y="1373890"/>
            <a:ext cx="2755014" cy="4425211"/>
          </a:xfrm>
          <a:prstGeom prst="rect">
            <a:avLst/>
          </a:prstGeom>
        </p:spPr>
      </p:pic>
      <p:pic>
        <p:nvPicPr>
          <p:cNvPr id="6" name="Imagem 5"/>
          <p:cNvPicPr/>
          <p:nvPr/>
        </p:nvPicPr>
        <p:blipFill>
          <a:blip r:embed="rId4" cstate="print">
            <a:extLst>
              <a:ext uri="{28A0092B-C50C-407E-A947-70E740481C1C}">
                <a14:useLocalDpi xmlns:a14="http://schemas.microsoft.com/office/drawing/2010/main" val="0"/>
              </a:ext>
            </a:extLst>
          </a:blip>
          <a:stretch>
            <a:fillRect/>
          </a:stretch>
        </p:blipFill>
        <p:spPr>
          <a:xfrm>
            <a:off x="5571193" y="1373890"/>
            <a:ext cx="2742995" cy="4423228"/>
          </a:xfrm>
          <a:prstGeom prst="rect">
            <a:avLst/>
          </a:prstGeom>
        </p:spPr>
      </p:pic>
      <p:sp>
        <p:nvSpPr>
          <p:cNvPr id="7" name="CaixaDeTexto 6"/>
          <p:cNvSpPr txBox="1"/>
          <p:nvPr/>
        </p:nvSpPr>
        <p:spPr>
          <a:xfrm>
            <a:off x="828676" y="5897706"/>
            <a:ext cx="2755015" cy="73866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1400" dirty="0"/>
              <a:t>Atividade problema 4 </a:t>
            </a:r>
            <a:endParaRPr lang="pt-BR" sz="1400" dirty="0" smtClean="0"/>
          </a:p>
          <a:p>
            <a:pPr algn="ctr"/>
            <a:r>
              <a:rPr lang="pt-BR" sz="1400" dirty="0" smtClean="0"/>
              <a:t>Deslocamento </a:t>
            </a:r>
            <a:r>
              <a:rPr lang="pt-BR" sz="1400" dirty="0"/>
              <a:t>de bolas com manobras.</a:t>
            </a:r>
          </a:p>
        </p:txBody>
      </p:sp>
      <p:sp>
        <p:nvSpPr>
          <p:cNvPr id="8" name="CaixaDeTexto 7"/>
          <p:cNvSpPr txBox="1"/>
          <p:nvPr/>
        </p:nvSpPr>
        <p:spPr>
          <a:xfrm>
            <a:off x="5571193" y="6005427"/>
            <a:ext cx="2742995"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pt-BR" sz="1400" dirty="0"/>
              <a:t>Atividade problema 5 – Sequência de passos.</a:t>
            </a:r>
          </a:p>
        </p:txBody>
      </p:sp>
    </p:spTree>
    <p:extLst>
      <p:ext uri="{BB962C8B-B14F-4D97-AF65-F5344CB8AC3E}">
        <p14:creationId xmlns:p14="http://schemas.microsoft.com/office/powerpoint/2010/main" val="342060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2"/>
          <p:cNvSpPr>
            <a:spLocks noGrp="1"/>
          </p:cNvSpPr>
          <p:nvPr>
            <p:ph type="title"/>
          </p:nvPr>
        </p:nvSpPr>
        <p:spPr>
          <a:xfrm>
            <a:off x="828676" y="76200"/>
            <a:ext cx="7485512" cy="1096962"/>
          </a:xfrm>
        </p:spPr>
        <p:txBody>
          <a:bodyPr>
            <a:normAutofit/>
          </a:bodyPr>
          <a:lstStyle/>
          <a:p>
            <a:pPr>
              <a:spcBef>
                <a:spcPts val="0"/>
              </a:spcBef>
            </a:pPr>
            <a:r>
              <a:rPr lang="pt-BR" sz="3200" dirty="0" smtClean="0">
                <a:solidFill>
                  <a:srgbClr val="514843"/>
                </a:solidFill>
                <a:latin typeface="Plantagenet Cherokee"/>
              </a:rPr>
              <a:t>Conclusão</a:t>
            </a:r>
            <a:endParaRPr lang="pt-BR" sz="3200" dirty="0">
              <a:solidFill>
                <a:srgbClr val="514843"/>
              </a:solidFill>
              <a:latin typeface="Plantagenet Cherokee"/>
            </a:endParaRPr>
          </a:p>
        </p:txBody>
      </p:sp>
      <p:sp>
        <p:nvSpPr>
          <p:cNvPr id="8" name="Espaço Reservado para Conteúdo 2"/>
          <p:cNvSpPr>
            <a:spLocks noGrp="1"/>
          </p:cNvSpPr>
          <p:nvPr>
            <p:ph idx="1"/>
          </p:nvPr>
        </p:nvSpPr>
        <p:spPr>
          <a:xfrm>
            <a:off x="828675" y="1464816"/>
            <a:ext cx="7486650" cy="5095782"/>
          </a:xfrm>
        </p:spPr>
        <p:txBody>
          <a:bodyPr>
            <a:normAutofit/>
          </a:bodyPr>
          <a:lstStyle/>
          <a:p>
            <a:r>
              <a:rPr lang="pt-BR" sz="2800" b="1"/>
              <a:t>O </a:t>
            </a:r>
            <a:r>
              <a:rPr lang="pt-BR" sz="2800" b="1" smtClean="0"/>
              <a:t>LOGIKID </a:t>
            </a:r>
            <a:r>
              <a:rPr lang="pt-BR" sz="2800" b="1" dirty="0" smtClean="0"/>
              <a:t>apresenta </a:t>
            </a:r>
            <a:r>
              <a:rPr lang="pt-BR" sz="2800" b="1" dirty="0"/>
              <a:t>a possibilidade de se programar um robô interativamente através de perguntas e </a:t>
            </a:r>
            <a:r>
              <a:rPr lang="pt-BR" sz="2800" b="1" dirty="0" smtClean="0"/>
              <a:t>respostas.</a:t>
            </a:r>
            <a:endParaRPr lang="pt-BR" sz="2800" b="1" dirty="0"/>
          </a:p>
          <a:p>
            <a:r>
              <a:rPr lang="pt-BR" sz="2800"/>
              <a:t>O </a:t>
            </a:r>
            <a:r>
              <a:rPr lang="pt-BR" sz="2800" smtClean="0"/>
              <a:t>LOGIKID </a:t>
            </a:r>
            <a:r>
              <a:rPr lang="pt-BR" sz="2800" dirty="0"/>
              <a:t>permite ao usuário, experimentar ideias de logica de programação sem ter conceitos de linguagem de </a:t>
            </a:r>
            <a:r>
              <a:rPr lang="pt-BR" sz="2800" dirty="0" smtClean="0"/>
              <a:t>programação.</a:t>
            </a:r>
            <a:endParaRPr lang="pt-BR" sz="2800" dirty="0"/>
          </a:p>
          <a:p>
            <a:r>
              <a:rPr lang="pt-BR" sz="2800" dirty="0"/>
              <a:t>Acredita-se que </a:t>
            </a:r>
            <a:r>
              <a:rPr lang="pt-BR" sz="2800"/>
              <a:t>o </a:t>
            </a:r>
            <a:r>
              <a:rPr lang="pt-BR" sz="2800" smtClean="0"/>
              <a:t>LOGIKID </a:t>
            </a:r>
            <a:r>
              <a:rPr lang="pt-BR" sz="2800" dirty="0"/>
              <a:t>possibilite o desenvolvimento, nos alunos, de um pensamento computacional assim como de lógica na resolução de situações propostas, além </a:t>
            </a:r>
            <a:r>
              <a:rPr lang="pt-BR" sz="2800" dirty="0" smtClean="0"/>
              <a:t>competências.</a:t>
            </a:r>
            <a:endParaRPr lang="pt-BR" sz="2800" dirty="0"/>
          </a:p>
          <a:p>
            <a:endParaRPr lang="pt-BR" dirty="0"/>
          </a:p>
        </p:txBody>
      </p:sp>
    </p:spTree>
    <p:extLst>
      <p:ext uri="{BB962C8B-B14F-4D97-AF65-F5344CB8AC3E}">
        <p14:creationId xmlns:p14="http://schemas.microsoft.com/office/powerpoint/2010/main" val="334089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200" dirty="0" smtClean="0">
                <a:solidFill>
                  <a:srgbClr val="514843"/>
                </a:solidFill>
                <a:latin typeface="Plantagenet Cherokee"/>
              </a:rPr>
              <a:t>Trabalhos futuros</a:t>
            </a:r>
            <a:endParaRPr lang="pt-BR" sz="3200" dirty="0">
              <a:solidFill>
                <a:srgbClr val="514843"/>
              </a:solidFill>
              <a:latin typeface="Plantagenet Cherokee"/>
            </a:endParaRPr>
          </a:p>
        </p:txBody>
      </p:sp>
      <p:sp>
        <p:nvSpPr>
          <p:cNvPr id="5" name="Espaço Reservado para Conteúdo 2"/>
          <p:cNvSpPr>
            <a:spLocks noGrp="1"/>
          </p:cNvSpPr>
          <p:nvPr>
            <p:ph idx="1"/>
          </p:nvPr>
        </p:nvSpPr>
        <p:spPr>
          <a:xfrm>
            <a:off x="828675" y="1464816"/>
            <a:ext cx="7486650" cy="5095782"/>
          </a:xfrm>
        </p:spPr>
        <p:txBody>
          <a:bodyPr>
            <a:normAutofit/>
          </a:bodyPr>
          <a:lstStyle/>
          <a:p>
            <a:r>
              <a:rPr lang="pt-BR" sz="2800" dirty="0"/>
              <a:t>Permitir a edição direta ou correção dos comandos gerados pela </a:t>
            </a:r>
            <a:r>
              <a:rPr lang="pt-BR" sz="2800" dirty="0" smtClean="0"/>
              <a:t>interface.</a:t>
            </a:r>
            <a:endParaRPr lang="pt-BR" sz="2800" dirty="0"/>
          </a:p>
          <a:p>
            <a:r>
              <a:rPr lang="pt-BR" sz="2800" dirty="0"/>
              <a:t>Desenvolver uma descrição formal da tarefa que permita um acompanhamento desta pelo </a:t>
            </a:r>
            <a:r>
              <a:rPr lang="pt-BR" sz="2800"/>
              <a:t>sistema </a:t>
            </a:r>
            <a:r>
              <a:rPr lang="pt-BR" sz="2800" smtClean="0"/>
              <a:t>LOGIKID </a:t>
            </a:r>
            <a:r>
              <a:rPr lang="pt-BR" sz="2800" dirty="0"/>
              <a:t>autonomamente. Hoje o </a:t>
            </a:r>
            <a:r>
              <a:rPr lang="pt-BR" sz="2800"/>
              <a:t>sistema </a:t>
            </a:r>
            <a:r>
              <a:rPr lang="pt-BR" sz="2800" smtClean="0"/>
              <a:t>LOGIKID </a:t>
            </a:r>
            <a:r>
              <a:rPr lang="pt-BR" sz="2800" dirty="0"/>
              <a:t>não verifica se a tarefa foi cumprida corretamente, o que é tarefa do professor.</a:t>
            </a:r>
          </a:p>
          <a:p>
            <a:r>
              <a:rPr lang="pt-BR" sz="2800" dirty="0"/>
              <a:t>Inserir novos comandos de interação dos robôs com o ambiente, hoje o sistema é puramente deliberativo.</a:t>
            </a:r>
            <a:endParaRPr lang="pt-BR" sz="1200" dirty="0"/>
          </a:p>
        </p:txBody>
      </p:sp>
    </p:spTree>
    <p:extLst>
      <p:ext uri="{BB962C8B-B14F-4D97-AF65-F5344CB8AC3E}">
        <p14:creationId xmlns:p14="http://schemas.microsoft.com/office/powerpoint/2010/main" val="133119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200" dirty="0" smtClean="0">
                <a:solidFill>
                  <a:srgbClr val="514843"/>
                </a:solidFill>
                <a:latin typeface="Plantagenet Cherokee"/>
              </a:rPr>
              <a:t>Vídeo de demonstração</a:t>
            </a:r>
            <a:endParaRPr lang="pt-BR" sz="3200" dirty="0">
              <a:solidFill>
                <a:srgbClr val="514843"/>
              </a:solidFill>
              <a:latin typeface="Plantagenet Cherokee"/>
            </a:endParaRPr>
          </a:p>
        </p:txBody>
      </p:sp>
      <p:pic>
        <p:nvPicPr>
          <p:cNvPr id="5" name="Apresentação 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000" y="1600200"/>
            <a:ext cx="6858000" cy="4572000"/>
          </a:xfrm>
        </p:spPr>
      </p:pic>
    </p:spTree>
    <p:extLst>
      <p:ext uri="{BB962C8B-B14F-4D97-AF65-F5344CB8AC3E}">
        <p14:creationId xmlns:p14="http://schemas.microsoft.com/office/powerpoint/2010/main" val="267611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2"/>
          <p:cNvSpPr>
            <a:spLocks noGrp="1"/>
          </p:cNvSpPr>
          <p:nvPr>
            <p:ph type="title"/>
          </p:nvPr>
        </p:nvSpPr>
        <p:spPr>
          <a:xfrm>
            <a:off x="828676" y="76200"/>
            <a:ext cx="7485512" cy="1096962"/>
          </a:xfrm>
        </p:spPr>
        <p:txBody>
          <a:bodyPr>
            <a:normAutofit/>
          </a:bodyPr>
          <a:lstStyle/>
          <a:p>
            <a:pPr>
              <a:spcBef>
                <a:spcPts val="0"/>
              </a:spcBef>
            </a:pPr>
            <a:r>
              <a:rPr lang="pt-BR" sz="3200" dirty="0" smtClean="0">
                <a:solidFill>
                  <a:srgbClr val="514843"/>
                </a:solidFill>
                <a:latin typeface="Plantagenet Cherokee"/>
              </a:rPr>
              <a:t>Simulador na fase de testes</a:t>
            </a:r>
            <a:endParaRPr lang="pt-BR" sz="3200" dirty="0">
              <a:solidFill>
                <a:srgbClr val="514843"/>
              </a:solidFill>
              <a:latin typeface="Plantagenet Cherokee"/>
            </a:endParaRPr>
          </a:p>
        </p:txBody>
      </p:sp>
      <p:pic>
        <p:nvPicPr>
          <p:cNvPr id="3" name="testes simulado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43000" y="1600200"/>
            <a:ext cx="6858000" cy="4572000"/>
          </a:xfrm>
        </p:spPr>
      </p:pic>
    </p:spTree>
    <p:extLst>
      <p:ext uri="{BB962C8B-B14F-4D97-AF65-F5344CB8AC3E}">
        <p14:creationId xmlns:p14="http://schemas.microsoft.com/office/powerpoint/2010/main" val="52572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Material e Método</a:t>
            </a:r>
            <a:endParaRPr lang="pt-BR" sz="3600" dirty="0">
              <a:solidFill>
                <a:srgbClr val="514843"/>
              </a:solidFill>
              <a:latin typeface="Plantagenet Cherokee"/>
            </a:endParaRPr>
          </a:p>
        </p:txBody>
      </p:sp>
      <p:graphicFrame>
        <p:nvGraphicFramePr>
          <p:cNvPr id="5" name="Espaço Reservado para Conteúdo 2"/>
          <p:cNvGraphicFramePr>
            <a:graphicFrameLocks noGrp="1"/>
          </p:cNvGraphicFramePr>
          <p:nvPr>
            <p:ph idx="1"/>
            <p:extLst>
              <p:ext uri="{D42A27DB-BD31-4B8C-83A1-F6EECF244321}">
                <p14:modId xmlns:p14="http://schemas.microsoft.com/office/powerpoint/2010/main" val="387637884"/>
              </p:ext>
            </p:extLst>
          </p:nvPr>
        </p:nvGraphicFramePr>
        <p:xfrm>
          <a:off x="828675" y="1600200"/>
          <a:ext cx="74866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21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normAutofit/>
          </a:bodyPr>
          <a:lstStyle/>
          <a:p>
            <a:pPr>
              <a:spcBef>
                <a:spcPts val="0"/>
              </a:spcBef>
            </a:pPr>
            <a:r>
              <a:rPr lang="pt-BR" sz="3600" dirty="0" smtClean="0">
                <a:solidFill>
                  <a:srgbClr val="514843"/>
                </a:solidFill>
                <a:latin typeface="Plantagenet Cherokee"/>
              </a:rPr>
              <a:t>Material e Método</a:t>
            </a:r>
            <a:endParaRPr lang="pt-BR" sz="3600" dirty="0">
              <a:solidFill>
                <a:srgbClr val="514843"/>
              </a:solidFill>
              <a:latin typeface="Plantagenet Cherokee"/>
            </a:endParaRPr>
          </a:p>
        </p:txBody>
      </p:sp>
      <p:sp>
        <p:nvSpPr>
          <p:cNvPr id="14" name="Espaço Reservado para Conteúdo 13"/>
          <p:cNvSpPr>
            <a:spLocks noGrp="1"/>
          </p:cNvSpPr>
          <p:nvPr>
            <p:ph idx="1"/>
          </p:nvPr>
        </p:nvSpPr>
        <p:spPr/>
        <p:txBody>
          <a:bodyPr>
            <a:normAutofit/>
          </a:bodyPr>
          <a:lstStyle/>
          <a:p>
            <a:pPr>
              <a:lnSpc>
                <a:spcPct val="110000"/>
              </a:lnSpc>
              <a:buClr>
                <a:srgbClr val="514843"/>
              </a:buClr>
            </a:pPr>
            <a:r>
              <a:rPr lang="pt-BR" sz="2800" dirty="0">
                <a:solidFill>
                  <a:srgbClr val="514843"/>
                </a:solidFill>
              </a:rPr>
              <a:t>AEDROMO </a:t>
            </a:r>
          </a:p>
          <a:p>
            <a:pPr marL="342900" lvl="1" indent="0">
              <a:lnSpc>
                <a:spcPct val="110000"/>
              </a:lnSpc>
              <a:buClr>
                <a:srgbClr val="514843"/>
              </a:buClr>
              <a:buNone/>
            </a:pPr>
            <a:r>
              <a:rPr lang="pt-BR" sz="2500" dirty="0">
                <a:solidFill>
                  <a:srgbClr val="514843"/>
                </a:solidFill>
              </a:rPr>
              <a:t>Ambiente Experimental e Didático com Robôs </a:t>
            </a:r>
            <a:r>
              <a:rPr lang="pt-BR" sz="2500" dirty="0" smtClean="0">
                <a:solidFill>
                  <a:srgbClr val="514843"/>
                </a:solidFill>
              </a:rPr>
              <a:t>Móveis. </a:t>
            </a:r>
          </a:p>
          <a:p>
            <a:pPr marL="342900" lvl="1" indent="0">
              <a:lnSpc>
                <a:spcPct val="110000"/>
              </a:lnSpc>
              <a:buClr>
                <a:srgbClr val="514843"/>
              </a:buClr>
              <a:buNone/>
            </a:pPr>
            <a:r>
              <a:rPr lang="pt-BR" sz="2500" dirty="0" smtClean="0">
                <a:solidFill>
                  <a:srgbClr val="514843"/>
                </a:solidFill>
              </a:rPr>
              <a:t>Permite </a:t>
            </a:r>
            <a:r>
              <a:rPr lang="pt-BR" sz="2500" dirty="0">
                <a:solidFill>
                  <a:srgbClr val="514843"/>
                </a:solidFill>
              </a:rPr>
              <a:t>que um software do aluno seja desenvolvido em qualquer linguagem que suporte sockets</a:t>
            </a:r>
            <a:r>
              <a:rPr lang="pt-BR" sz="2500" dirty="0" smtClean="0">
                <a:solidFill>
                  <a:srgbClr val="514843"/>
                </a:solidFill>
              </a:rPr>
              <a:t>.</a:t>
            </a:r>
          </a:p>
          <a:p>
            <a:pPr marL="342900" lvl="1" indent="0">
              <a:lnSpc>
                <a:spcPct val="110000"/>
              </a:lnSpc>
              <a:buClr>
                <a:srgbClr val="514843"/>
              </a:buClr>
              <a:buNone/>
            </a:pPr>
            <a:endParaRPr lang="pt-BR" sz="2500" dirty="0">
              <a:solidFill>
                <a:srgbClr val="514843"/>
              </a:solidFill>
            </a:endParaRPr>
          </a:p>
          <a:p>
            <a:pPr>
              <a:lnSpc>
                <a:spcPct val="110000"/>
              </a:lnSpc>
              <a:buClr>
                <a:srgbClr val="514843"/>
              </a:buClr>
            </a:pPr>
            <a:r>
              <a:rPr lang="pt-BR" sz="2800" dirty="0" err="1">
                <a:solidFill>
                  <a:srgbClr val="514843"/>
                </a:solidFill>
              </a:rPr>
              <a:t>Processing</a:t>
            </a:r>
            <a:r>
              <a:rPr lang="pt-BR" sz="2800" dirty="0">
                <a:solidFill>
                  <a:srgbClr val="514843"/>
                </a:solidFill>
              </a:rPr>
              <a:t> – Ambiente de desenvolvimento e linguagem de programação</a:t>
            </a:r>
          </a:p>
        </p:txBody>
      </p:sp>
    </p:spTree>
    <p:extLst>
      <p:ext uri="{BB962C8B-B14F-4D97-AF65-F5344CB8AC3E}">
        <p14:creationId xmlns:p14="http://schemas.microsoft.com/office/powerpoint/2010/main" val="1585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AEDROMO</a:t>
            </a:r>
            <a:endParaRPr lang="pt-BR" sz="3600" dirty="0">
              <a:solidFill>
                <a:srgbClr val="514843"/>
              </a:solidFill>
              <a:latin typeface="Plantagenet Cherokee"/>
            </a:endParaRPr>
          </a:p>
        </p:txBody>
      </p:sp>
      <p:sp>
        <p:nvSpPr>
          <p:cNvPr id="5" name="Espaço Reservado para Conteúdo 13"/>
          <p:cNvSpPr>
            <a:spLocks noGrp="1"/>
          </p:cNvSpPr>
          <p:nvPr>
            <p:ph idx="1"/>
          </p:nvPr>
        </p:nvSpPr>
        <p:spPr>
          <a:xfrm>
            <a:off x="828675" y="1600200"/>
            <a:ext cx="7486650" cy="4572000"/>
          </a:xfrm>
        </p:spPr>
        <p:txBody>
          <a:bodyPr>
            <a:normAutofit/>
          </a:bodyPr>
          <a:lstStyle/>
          <a:p>
            <a:pPr>
              <a:lnSpc>
                <a:spcPct val="110000"/>
              </a:lnSpc>
              <a:buClr>
                <a:srgbClr val="514843"/>
              </a:buClr>
            </a:pPr>
            <a:r>
              <a:rPr lang="pt-BR" sz="2800" dirty="0" smtClean="0"/>
              <a:t>Os experimentos, neste ambiente, podem ser motivados para fins de pesquisa, aprendizagem ou, entretenimento </a:t>
            </a:r>
            <a:endParaRPr lang="pt-BR" sz="2500" dirty="0">
              <a:solidFill>
                <a:srgbClr val="514843"/>
              </a:solidFill>
            </a:endParaRPr>
          </a:p>
        </p:txBody>
      </p:sp>
      <p:pic>
        <p:nvPicPr>
          <p:cNvPr id="6" name="Espaço Reservado para Conteúdo 3"/>
          <p:cNvPicPr>
            <a:picLocks/>
          </p:cNvPicPr>
          <p:nvPr/>
        </p:nvPicPr>
        <p:blipFill>
          <a:blip r:embed="rId3">
            <a:extLst>
              <a:ext uri="{28A0092B-C50C-407E-A947-70E740481C1C}">
                <a14:useLocalDpi xmlns:a14="http://schemas.microsoft.com/office/drawing/2010/main" val="0"/>
              </a:ext>
            </a:extLst>
          </a:blip>
          <a:stretch>
            <a:fillRect/>
          </a:stretch>
        </p:blipFill>
        <p:spPr bwMode="auto">
          <a:xfrm>
            <a:off x="828675" y="3009911"/>
            <a:ext cx="5453621" cy="3364256"/>
          </a:xfrm>
          <a:prstGeom prst="rect">
            <a:avLst/>
          </a:prstGeom>
          <a:noFill/>
          <a:ln w="9525">
            <a:noFill/>
            <a:miter lim="800000"/>
            <a:headEnd/>
            <a:tailEnd/>
          </a:ln>
        </p:spPr>
      </p:pic>
    </p:spTree>
    <p:extLst>
      <p:ext uri="{BB962C8B-B14F-4D97-AF65-F5344CB8AC3E}">
        <p14:creationId xmlns:p14="http://schemas.microsoft.com/office/powerpoint/2010/main" val="11848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600" dirty="0" err="1" smtClean="0">
                <a:solidFill>
                  <a:srgbClr val="514843"/>
                </a:solidFill>
                <a:latin typeface="Plantagenet Cherokee"/>
              </a:rPr>
              <a:t>Processing</a:t>
            </a:r>
            <a:endParaRPr lang="pt-BR" sz="3600" dirty="0">
              <a:solidFill>
                <a:srgbClr val="514843"/>
              </a:solidFill>
              <a:latin typeface="Plantagenet Cherokee"/>
            </a:endParaRPr>
          </a:p>
        </p:txBody>
      </p:sp>
      <p:pic>
        <p:nvPicPr>
          <p:cNvPr id="9" name="Espaço Reservado para Conteúdo 7"/>
          <p:cNvPicPr>
            <a:picLocks noChangeAspect="1"/>
          </p:cNvPicPr>
          <p:nvPr/>
        </p:nvPicPr>
        <p:blipFill>
          <a:blip r:embed="rId3"/>
          <a:stretch>
            <a:fillRect/>
          </a:stretch>
        </p:blipFill>
        <p:spPr>
          <a:xfrm>
            <a:off x="828676" y="1297858"/>
            <a:ext cx="5704246" cy="5437239"/>
          </a:xfrm>
          <a:prstGeom prst="rect">
            <a:avLst/>
          </a:prstGeom>
        </p:spPr>
      </p:pic>
    </p:spTree>
    <p:extLst>
      <p:ext uri="{BB962C8B-B14F-4D97-AF65-F5344CB8AC3E}">
        <p14:creationId xmlns:p14="http://schemas.microsoft.com/office/powerpoint/2010/main" val="333406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Objetivo</a:t>
            </a:r>
            <a:endParaRPr lang="pt-BR" sz="3600" dirty="0">
              <a:solidFill>
                <a:srgbClr val="514843"/>
              </a:solidFill>
              <a:latin typeface="Plantagenet Cherokee"/>
            </a:endParaRPr>
          </a:p>
        </p:txBody>
      </p:sp>
      <p:sp>
        <p:nvSpPr>
          <p:cNvPr id="5" name="Espaço Reservado para Conteúdo 13"/>
          <p:cNvSpPr>
            <a:spLocks noGrp="1"/>
          </p:cNvSpPr>
          <p:nvPr>
            <p:ph idx="1"/>
          </p:nvPr>
        </p:nvSpPr>
        <p:spPr>
          <a:xfrm>
            <a:off x="828675" y="1393794"/>
            <a:ext cx="7486650" cy="4778406"/>
          </a:xfrm>
        </p:spPr>
        <p:txBody>
          <a:bodyPr>
            <a:normAutofit/>
          </a:bodyPr>
          <a:lstStyle/>
          <a:p>
            <a:pPr>
              <a:lnSpc>
                <a:spcPct val="110000"/>
              </a:lnSpc>
              <a:buClr>
                <a:srgbClr val="514843"/>
              </a:buClr>
            </a:pPr>
            <a:r>
              <a:rPr lang="pt-BR" sz="2800" dirty="0">
                <a:solidFill>
                  <a:srgbClr val="514843"/>
                </a:solidFill>
              </a:rPr>
              <a:t>Desenvolvimento de um software </a:t>
            </a:r>
            <a:r>
              <a:rPr lang="pt-BR" sz="2800">
                <a:solidFill>
                  <a:srgbClr val="514843"/>
                </a:solidFill>
              </a:rPr>
              <a:t>denominado </a:t>
            </a:r>
            <a:r>
              <a:rPr lang="pt-BR" sz="2800" smtClean="0">
                <a:solidFill>
                  <a:srgbClr val="514843"/>
                </a:solidFill>
              </a:rPr>
              <a:t>LOGIKID, </a:t>
            </a:r>
            <a:r>
              <a:rPr lang="pt-BR" sz="2800" dirty="0">
                <a:solidFill>
                  <a:srgbClr val="514843"/>
                </a:solidFill>
              </a:rPr>
              <a:t>que como software cliente do AEDROMO, seja utilizado como ferramenta complementar no ensino da lógica para alunos do ensino público. </a:t>
            </a:r>
            <a:endParaRPr lang="pt-BR" sz="2800" dirty="0" smtClean="0">
              <a:solidFill>
                <a:srgbClr val="514843"/>
              </a:solidFill>
            </a:endParaRPr>
          </a:p>
          <a:p>
            <a:pPr>
              <a:lnSpc>
                <a:spcPct val="110000"/>
              </a:lnSpc>
              <a:buClr>
                <a:srgbClr val="514843"/>
              </a:buClr>
            </a:pPr>
            <a:endParaRPr lang="pt-BR" sz="2800" dirty="0">
              <a:solidFill>
                <a:srgbClr val="514843"/>
              </a:solidFill>
            </a:endParaRPr>
          </a:p>
        </p:txBody>
      </p:sp>
    </p:spTree>
    <p:extLst>
      <p:ext uri="{BB962C8B-B14F-4D97-AF65-F5344CB8AC3E}">
        <p14:creationId xmlns:p14="http://schemas.microsoft.com/office/powerpoint/2010/main" val="89646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828675" y="1464816"/>
            <a:ext cx="7486650" cy="4935984"/>
          </a:xfrm>
        </p:spPr>
        <p:txBody>
          <a:bodyPr>
            <a:normAutofit/>
          </a:bodyPr>
          <a:lstStyle/>
          <a:p>
            <a:r>
              <a:rPr lang="pt-BR" sz="3200" dirty="0"/>
              <a:t>Resultados positivos no contexto </a:t>
            </a:r>
            <a:r>
              <a:rPr lang="pt-BR" sz="3200" dirty="0" smtClean="0"/>
              <a:t>educacional.</a:t>
            </a:r>
            <a:endParaRPr lang="pt-BR" sz="3200" dirty="0"/>
          </a:p>
          <a:p>
            <a:endParaRPr lang="pt-BR" sz="3200" dirty="0"/>
          </a:p>
          <a:p>
            <a:pPr>
              <a:lnSpc>
                <a:spcPct val="110000"/>
              </a:lnSpc>
              <a:buClr>
                <a:srgbClr val="514843"/>
              </a:buClr>
            </a:pPr>
            <a:r>
              <a:rPr lang="pt-BR" sz="3200" dirty="0">
                <a:solidFill>
                  <a:srgbClr val="514843"/>
                </a:solidFill>
              </a:rPr>
              <a:t>Robótica pedagógica (...) pode possibilitar o desenvolvimento das inteligências corporal sinestésica e musical; lógico matemático; linguística; espacial; intrapessoal e interpessoal.</a:t>
            </a:r>
          </a:p>
          <a:p>
            <a:endParaRPr lang="pt-BR" dirty="0"/>
          </a:p>
        </p:txBody>
      </p:sp>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Fundamentação Teórica</a:t>
            </a:r>
            <a:endParaRPr lang="pt-BR" sz="3600" dirty="0">
              <a:solidFill>
                <a:srgbClr val="514843"/>
              </a:solidFill>
              <a:latin typeface="Plantagenet Cherokee"/>
            </a:endParaRPr>
          </a:p>
        </p:txBody>
      </p:sp>
    </p:spTree>
    <p:extLst>
      <p:ext uri="{BB962C8B-B14F-4D97-AF65-F5344CB8AC3E}">
        <p14:creationId xmlns:p14="http://schemas.microsoft.com/office/powerpoint/2010/main" val="171583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2"/>
          <p:cNvSpPr>
            <a:spLocks noGrp="1"/>
          </p:cNvSpPr>
          <p:nvPr>
            <p:ph type="title"/>
          </p:nvPr>
        </p:nvSpPr>
        <p:spPr>
          <a:xfrm>
            <a:off x="828676" y="76200"/>
            <a:ext cx="7485512" cy="1096962"/>
          </a:xfrm>
        </p:spPr>
        <p:txBody>
          <a:bodyPr>
            <a:normAutofit/>
          </a:bodyPr>
          <a:lstStyle/>
          <a:p>
            <a:pPr>
              <a:spcBef>
                <a:spcPts val="0"/>
              </a:spcBef>
            </a:pPr>
            <a:r>
              <a:rPr lang="pt-BR" sz="3600" dirty="0" smtClean="0">
                <a:solidFill>
                  <a:srgbClr val="514843"/>
                </a:solidFill>
                <a:latin typeface="Plantagenet Cherokee"/>
              </a:rPr>
              <a:t>LOGO</a:t>
            </a:r>
            <a:endParaRPr lang="pt-BR" sz="3600" dirty="0">
              <a:solidFill>
                <a:srgbClr val="514843"/>
              </a:solidFill>
              <a:latin typeface="Plantagenet Cherokee"/>
            </a:endParaRPr>
          </a:p>
        </p:txBody>
      </p:sp>
      <p:pic>
        <p:nvPicPr>
          <p:cNvPr id="5" name="Imagem 7"/>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16948" y="1387135"/>
            <a:ext cx="6433258" cy="434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ço Reservado para Conteúdo 2"/>
          <p:cNvSpPr txBox="1">
            <a:spLocks/>
          </p:cNvSpPr>
          <p:nvPr/>
        </p:nvSpPr>
        <p:spPr>
          <a:xfrm>
            <a:off x="827538" y="5939161"/>
            <a:ext cx="7486650" cy="918839"/>
          </a:xfrm>
          <a:prstGeom prst="rect">
            <a:avLst/>
          </a:prstGeom>
        </p:spPr>
        <p:txBody>
          <a:bodyPr vert="horz" lIns="0" tIns="45720" rIns="0" bIns="45720" rtlCol="0">
            <a:noAutofit/>
          </a:bodyPr>
          <a:lstStyle>
            <a:lvl1pPr marL="171450" indent="-171450" algn="l" defTabSz="685800" rtl="0" eaLnBrk="1" latinLnBrk="0" hangingPunct="1">
              <a:lnSpc>
                <a:spcPct val="90000"/>
              </a:lnSpc>
              <a:spcBef>
                <a:spcPts val="1350"/>
              </a:spcBef>
              <a:buFont typeface="Wingdings" panose="05000000000000000000" pitchFamily="2" charset="2"/>
              <a:buChar char="§"/>
              <a:defRPr sz="1500" kern="1200">
                <a:solidFill>
                  <a:schemeClr val="tx1"/>
                </a:solidFill>
                <a:latin typeface="+mn-lt"/>
                <a:ea typeface="+mn-ea"/>
                <a:cs typeface="+mn-cs"/>
              </a:defRPr>
            </a:lvl1pPr>
            <a:lvl2pPr marL="514350" indent="-171450" algn="l" defTabSz="685800" rtl="0" eaLnBrk="1" latinLnBrk="0" hangingPunct="1">
              <a:lnSpc>
                <a:spcPct val="90000"/>
              </a:lnSpc>
              <a:spcBef>
                <a:spcPts val="450"/>
              </a:spcBef>
              <a:buFont typeface="Wingdings" panose="05000000000000000000" pitchFamily="2" charset="2"/>
              <a:buChar char="§"/>
              <a:defRPr sz="1200" kern="1200">
                <a:solidFill>
                  <a:schemeClr val="tx1"/>
                </a:solidFill>
                <a:latin typeface="+mn-lt"/>
                <a:ea typeface="+mn-ea"/>
                <a:cs typeface="+mn-cs"/>
              </a:defRPr>
            </a:lvl2pPr>
            <a:lvl3pPr marL="8572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3pPr>
            <a:lvl4pPr marL="12001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4pPr>
            <a:lvl5pPr marL="1543050" indent="-171450" algn="l" defTabSz="685800" rtl="0" eaLnBrk="1" latinLnBrk="0" hangingPunct="1">
              <a:lnSpc>
                <a:spcPct val="90000"/>
              </a:lnSpc>
              <a:spcBef>
                <a:spcPts val="450"/>
              </a:spcBef>
              <a:buFont typeface="Wingdings" panose="05000000000000000000" pitchFamily="2" charset="2"/>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Wingdings" panose="05000000000000000000" pitchFamily="2" charset="2"/>
              <a:buChar char="§"/>
              <a:defRPr sz="1050" kern="1200">
                <a:solidFill>
                  <a:schemeClr val="tx1"/>
                </a:solidFill>
                <a:latin typeface="+mn-lt"/>
                <a:ea typeface="+mn-ea"/>
                <a:cs typeface="+mn-cs"/>
              </a:defRPr>
            </a:lvl9pPr>
          </a:lstStyle>
          <a:p>
            <a:pPr marL="0" indent="0">
              <a:spcBef>
                <a:spcPts val="1200"/>
              </a:spcBef>
              <a:spcAft>
                <a:spcPts val="1200"/>
              </a:spcAft>
              <a:buNone/>
            </a:pPr>
            <a:r>
              <a:rPr lang="pt-BR" sz="2600" dirty="0"/>
              <a:t>Não possuir objetivo delimitado, ou seja, pode ser utilizada em ampla gama de atividades </a:t>
            </a:r>
            <a:r>
              <a:rPr lang="pt-BR" sz="2600" dirty="0" smtClean="0"/>
              <a:t>.</a:t>
            </a:r>
            <a:endParaRPr lang="pt-BR" sz="2600" dirty="0"/>
          </a:p>
        </p:txBody>
      </p:sp>
    </p:spTree>
    <p:extLst>
      <p:ext uri="{BB962C8B-B14F-4D97-AF65-F5344CB8AC3E}">
        <p14:creationId xmlns:p14="http://schemas.microsoft.com/office/powerpoint/2010/main" val="383611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Literature_16x9_TP103431361">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cademicLiterature_16x9_TP103431361.potx" id="{10A51EDA-1F74-47F8-9D24-96AA8A926B18}" vid="{D62E8601-A3CA-4F34-922A-54DE06C9E9CE}"/>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Apresentação acadêmica, design com fita e listras (widescreen)</Template>
  <TotalTime>0</TotalTime>
  <Words>2136</Words>
  <Application>Microsoft Office PowerPoint</Application>
  <PresentationFormat>Apresentação na tela (4:3)</PresentationFormat>
  <Paragraphs>146</Paragraphs>
  <Slides>28</Slides>
  <Notes>20</Notes>
  <HiddenSlides>0</HiddenSlides>
  <MMClips>2</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28</vt:i4>
      </vt:variant>
    </vt:vector>
  </HeadingPairs>
  <TitlesOfParts>
    <vt:vector size="33" baseType="lpstr">
      <vt:lpstr>Arial</vt:lpstr>
      <vt:lpstr>Euphemia</vt:lpstr>
      <vt:lpstr>Plantagenet Cherokee</vt:lpstr>
      <vt:lpstr>Wingdings</vt:lpstr>
      <vt:lpstr>AcademicLiterature_16x9_TP103431361</vt:lpstr>
      <vt:lpstr>LOGIKID: SOFTWARE PARA O ENSINO DE LÓGICA E PROGRAMAÇÃO COM O AEDROMO </vt:lpstr>
      <vt:lpstr>Introdução</vt:lpstr>
      <vt:lpstr>Material e Método</vt:lpstr>
      <vt:lpstr>Material e Método</vt:lpstr>
      <vt:lpstr>AEDROMO</vt:lpstr>
      <vt:lpstr>Processing</vt:lpstr>
      <vt:lpstr>Objetivo</vt:lpstr>
      <vt:lpstr>Fundamentação Teórica</vt:lpstr>
      <vt:lpstr>LOGO</vt:lpstr>
      <vt:lpstr>Scratch</vt:lpstr>
      <vt:lpstr>Lightbot</vt:lpstr>
      <vt:lpstr>Lego Mindstorms</vt:lpstr>
      <vt:lpstr>Legal</vt:lpstr>
      <vt:lpstr>Influência na construção do Logikid</vt:lpstr>
      <vt:lpstr>Linguagem do Interpretador</vt:lpstr>
      <vt:lpstr>Mapa mental dos comandos dos botões</vt:lpstr>
      <vt:lpstr>Estrutura Visual</vt:lpstr>
      <vt:lpstr>Logikid: Software</vt:lpstr>
      <vt:lpstr>Logikid: Software</vt:lpstr>
      <vt:lpstr>Logikid: Software</vt:lpstr>
      <vt:lpstr>Logikid: Software</vt:lpstr>
      <vt:lpstr>Atividades problemas de lógica</vt:lpstr>
      <vt:lpstr>Atividades problemas de lógica</vt:lpstr>
      <vt:lpstr>Atividades problemas de lógica</vt:lpstr>
      <vt:lpstr>Conclusão</vt:lpstr>
      <vt:lpstr>Trabalhos futuros</vt:lpstr>
      <vt:lpstr>Vídeo de demonstração</vt:lpstr>
      <vt:lpstr>Simulador na fase de testes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2016-01-18T23:47:30Z</dcterms:created>
  <dcterms:modified xsi:type="dcterms:W3CDTF">2016-01-20T15:51:54Z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TC034313809991</vt:lpwstr>
  </property>
</Properties>
</file>